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9" r:id="rId1"/>
  </p:sldMasterIdLst>
  <p:notesMasterIdLst>
    <p:notesMasterId r:id="rId37"/>
  </p:notesMasterIdLst>
  <p:sldIdLst>
    <p:sldId id="256" r:id="rId2"/>
    <p:sldId id="257" r:id="rId3"/>
    <p:sldId id="258" r:id="rId4"/>
    <p:sldId id="280" r:id="rId5"/>
    <p:sldId id="266" r:id="rId6"/>
    <p:sldId id="263" r:id="rId7"/>
    <p:sldId id="259" r:id="rId8"/>
    <p:sldId id="288" r:id="rId9"/>
    <p:sldId id="287" r:id="rId10"/>
    <p:sldId id="267" r:id="rId11"/>
    <p:sldId id="268" r:id="rId12"/>
    <p:sldId id="282" r:id="rId13"/>
    <p:sldId id="271" r:id="rId14"/>
    <p:sldId id="273" r:id="rId15"/>
    <p:sldId id="283" r:id="rId16"/>
    <p:sldId id="284" r:id="rId17"/>
    <p:sldId id="293" r:id="rId18"/>
    <p:sldId id="290" r:id="rId19"/>
    <p:sldId id="292" r:id="rId20"/>
    <p:sldId id="286" r:id="rId21"/>
    <p:sldId id="291" r:id="rId22"/>
    <p:sldId id="260" r:id="rId23"/>
    <p:sldId id="269" r:id="rId24"/>
    <p:sldId id="270" r:id="rId25"/>
    <p:sldId id="261" r:id="rId26"/>
    <p:sldId id="289" r:id="rId27"/>
    <p:sldId id="281" r:id="rId28"/>
    <p:sldId id="274" r:id="rId29"/>
    <p:sldId id="275" r:id="rId30"/>
    <p:sldId id="276" r:id="rId31"/>
    <p:sldId id="277" r:id="rId32"/>
    <p:sldId id="278" r:id="rId33"/>
    <p:sldId id="262" r:id="rId34"/>
    <p:sldId id="272" r:id="rId35"/>
    <p:sldId id="279"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BBF8BB-123A-DE4B-953A-83857B5E3CE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D03E23E-A5D8-F249-B141-8DDD0CC44E50}"/>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0AE19B8-949E-E645-8371-FDE2A5E8903A}" type="datetimeFigureOut">
              <a:rPr lang="en-US" altLang="en-US"/>
              <a:pPr/>
              <a:t>1/18/22</a:t>
            </a:fld>
            <a:endParaRPr lang="en-US" altLang="en-US"/>
          </a:p>
        </p:txBody>
      </p:sp>
      <p:sp>
        <p:nvSpPr>
          <p:cNvPr id="4" name="Slide Image Placeholder 3">
            <a:extLst>
              <a:ext uri="{FF2B5EF4-FFF2-40B4-BE49-F238E27FC236}">
                <a16:creationId xmlns:a16="http://schemas.microsoft.com/office/drawing/2014/main" id="{E8292A37-D8D6-2C43-813E-066AE97E1B8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DBE82EF-4BD6-FF41-971E-797B8C3CEE0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F962877-28FB-E644-9181-B4F881FC729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8091DC7B-EE21-244C-A8F1-0977597756C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7405520-22FA-BD46-B4DD-396E1A79973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EA126BBD-8557-9845-BC68-47A4049A090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42950" indent="-285750" defTabSz="912813">
              <a:defRPr sz="2400">
                <a:solidFill>
                  <a:schemeClr val="tx1"/>
                </a:solidFill>
                <a:latin typeface="Arial" panose="020B0604020202020204" pitchFamily="34" charset="0"/>
                <a:ea typeface="ＭＳ Ｐゴシック" panose="020B0600070205080204" pitchFamily="34" charset="-128"/>
              </a:defRPr>
            </a:lvl2pPr>
            <a:lvl3pPr marL="1143000" indent="-228600" defTabSz="912813">
              <a:defRPr sz="2400">
                <a:solidFill>
                  <a:schemeClr val="tx1"/>
                </a:solidFill>
                <a:latin typeface="Arial" panose="020B0604020202020204" pitchFamily="34" charset="0"/>
                <a:ea typeface="ＭＳ Ｐゴシック" panose="020B0600070205080204" pitchFamily="34" charset="-128"/>
              </a:defRPr>
            </a:lvl3pPr>
            <a:lvl4pPr marL="1600200" indent="-228600" defTabSz="912813">
              <a:defRPr sz="2400">
                <a:solidFill>
                  <a:schemeClr val="tx1"/>
                </a:solidFill>
                <a:latin typeface="Arial" panose="020B0604020202020204" pitchFamily="34" charset="0"/>
                <a:ea typeface="ＭＳ Ｐゴシック" panose="020B0600070205080204" pitchFamily="34" charset="-128"/>
              </a:defRPr>
            </a:lvl4pPr>
            <a:lvl5pPr marL="2057400" indent="-228600" defTabSz="912813">
              <a:defRPr sz="2400">
                <a:solidFill>
                  <a:schemeClr val="tx1"/>
                </a:solidFill>
                <a:latin typeface="Arial" panose="020B0604020202020204" pitchFamily="34" charset="0"/>
                <a:ea typeface="ＭＳ Ｐゴシック" panose="020B0600070205080204" pitchFamily="34" charset="-128"/>
              </a:defRPr>
            </a:lvl5pPr>
            <a:lvl6pPr marL="25146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86957EF-22C2-004A-BEEF-CF7958449BA7}" type="slidenum">
              <a:rPr lang="en-US" altLang="en-US" sz="1200">
                <a:latin typeface="Times New Roman" panose="02020603050405020304" pitchFamily="18" charset="0"/>
              </a:rPr>
              <a:pPr/>
              <a:t>4</a:t>
            </a:fld>
            <a:endParaRPr lang="en-US" altLang="en-US" sz="1200">
              <a:latin typeface="Times New Roman" panose="02020603050405020304" pitchFamily="18" charset="0"/>
            </a:endParaRPr>
          </a:p>
        </p:txBody>
      </p:sp>
      <p:sp>
        <p:nvSpPr>
          <p:cNvPr id="18434" name="Rectangle 2">
            <a:extLst>
              <a:ext uri="{FF2B5EF4-FFF2-40B4-BE49-F238E27FC236}">
                <a16:creationId xmlns:a16="http://schemas.microsoft.com/office/drawing/2014/main" id="{E3FA8761-FBA7-5B49-BC78-CA326FA402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a:extLst>
              <a:ext uri="{FF2B5EF4-FFF2-40B4-BE49-F238E27FC236}">
                <a16:creationId xmlns:a16="http://schemas.microsoft.com/office/drawing/2014/main" id="{A523BDCD-93D2-F044-935B-52862FF131D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defTabSz="930275">
              <a:defRPr>
                <a:solidFill>
                  <a:schemeClr val="tx1"/>
                </a:solidFill>
                <a:latin typeface="Times New Roman" panose="02020603050405020304" pitchFamily="18" charset="0"/>
                <a:ea typeface="ＭＳ Ｐゴシック" panose="020B0600070205080204" pitchFamily="34" charset="-128"/>
              </a:defRPr>
            </a:lvl1pPr>
            <a:lvl2pPr marL="37931725" indent="-37474525" defTabSz="930275">
              <a:defRPr>
                <a:solidFill>
                  <a:schemeClr val="tx1"/>
                </a:solidFill>
                <a:latin typeface="Times New Roman" panose="02020603050405020304" pitchFamily="18" charset="0"/>
                <a:ea typeface="ＭＳ Ｐゴシック" panose="020B0600070205080204" pitchFamily="34" charset="-128"/>
              </a:defRPr>
            </a:lvl2pPr>
            <a:lvl3pPr marL="1143000" indent="-228600" defTabSz="930275">
              <a:defRPr>
                <a:solidFill>
                  <a:schemeClr val="tx1"/>
                </a:solidFill>
                <a:latin typeface="Times New Roman" panose="02020603050405020304" pitchFamily="18" charset="0"/>
                <a:ea typeface="ＭＳ Ｐゴシック" panose="020B0600070205080204" pitchFamily="34" charset="-128"/>
              </a:defRPr>
            </a:lvl3pPr>
            <a:lvl4pPr marL="1600200" indent="-228600" defTabSz="930275">
              <a:defRPr>
                <a:solidFill>
                  <a:schemeClr val="tx1"/>
                </a:solidFill>
                <a:latin typeface="Times New Roman" panose="02020603050405020304" pitchFamily="18" charset="0"/>
                <a:ea typeface="ＭＳ Ｐゴシック" panose="020B0600070205080204" pitchFamily="34" charset="-128"/>
              </a:defRPr>
            </a:lvl4pPr>
            <a:lvl5pPr marL="2057400" indent="-228600" defTabSz="930275">
              <a:defRPr>
                <a:solidFill>
                  <a:schemeClr val="tx1"/>
                </a:solidFill>
                <a:latin typeface="Times New Roman" panose="02020603050405020304" pitchFamily="18"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fld id="{F0291860-85B3-440D-97C4-69EF4F1D67D3}" type="slidenum">
              <a:rPr lang="en-US" altLang="en-US"/>
              <a:pPr/>
              <a:t>9</a:t>
            </a:fld>
            <a:endParaRPr lang="en-US"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ea typeface="ＭＳ Ｐゴシック" panose="020B0600070205080204" pitchFamily="34" charset="-128"/>
              </a:rPr>
              <a:t>It is important to remind students that net income is NOT cash flow.</a:t>
            </a:r>
          </a:p>
        </p:txBody>
      </p:sp>
    </p:spTree>
    <p:extLst>
      <p:ext uri="{BB962C8B-B14F-4D97-AF65-F5344CB8AC3E}">
        <p14:creationId xmlns:p14="http://schemas.microsoft.com/office/powerpoint/2010/main" val="3546380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6BA74EAE-A163-884D-8404-9B417D62C4D9}"/>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a:extLst>
              <a:ext uri="{FF2B5EF4-FFF2-40B4-BE49-F238E27FC236}">
                <a16:creationId xmlns:a16="http://schemas.microsoft.com/office/drawing/2014/main" id="{711AAA40-3940-CE49-90F5-AB2723CB53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Answer: b</a:t>
            </a:r>
          </a:p>
        </p:txBody>
      </p:sp>
      <p:sp>
        <p:nvSpPr>
          <p:cNvPr id="4" name="Slide Number Placeholder 3">
            <a:extLst>
              <a:ext uri="{FF2B5EF4-FFF2-40B4-BE49-F238E27FC236}">
                <a16:creationId xmlns:a16="http://schemas.microsoft.com/office/drawing/2014/main" id="{2BFB4571-DCF1-F141-AC93-97B1630CDE02}"/>
              </a:ext>
            </a:extLst>
          </p:cNvPr>
          <p:cNvSpPr>
            <a:spLocks noGrp="1"/>
          </p:cNvSpPr>
          <p:nvPr>
            <p:ph type="sldNum" sz="quarter" idx="5"/>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121B695-4464-574A-81EA-7B9F38AEA8B6}" type="slidenum">
              <a:rPr lang="en-US" altLang="en-US" sz="1200"/>
              <a:pPr/>
              <a:t>12</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a:extLst>
              <a:ext uri="{FF2B5EF4-FFF2-40B4-BE49-F238E27FC236}">
                <a16:creationId xmlns:a16="http://schemas.microsoft.com/office/drawing/2014/main" id="{DFE94FFF-813D-F949-A0A3-D01CA8836CC7}"/>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a:extLst>
              <a:ext uri="{FF2B5EF4-FFF2-40B4-BE49-F238E27FC236}">
                <a16:creationId xmlns:a16="http://schemas.microsoft.com/office/drawing/2014/main" id="{C37830E5-1A7D-CB4B-BE11-193A9364CE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C125E6B2-8604-A24E-B734-7DEF236128CB}"/>
              </a:ext>
            </a:extLst>
          </p:cNvPr>
          <p:cNvSpPr>
            <a:spLocks noGrp="1"/>
          </p:cNvSpPr>
          <p:nvPr>
            <p:ph type="sldNum" sz="quarter" idx="5"/>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15BFB19-6C6C-B647-91C9-AC43F7FBADB1}" type="slidenum">
              <a:rPr lang="en-US" altLang="en-US" sz="1200"/>
              <a:pPr/>
              <a:t>15</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D40916ED-C39D-4A46-8B09-C6FAE46BD8E5}" type="slidenum">
              <a:rPr lang="en-US" altLang="en-US" smtClean="0"/>
              <a:pPr/>
              <a:t>‹#›</a:t>
            </a:fld>
            <a:endParaRPr lang="en-US" altLang="en-US"/>
          </a:p>
        </p:txBody>
      </p:sp>
    </p:spTree>
    <p:extLst>
      <p:ext uri="{BB962C8B-B14F-4D97-AF65-F5344CB8AC3E}">
        <p14:creationId xmlns:p14="http://schemas.microsoft.com/office/powerpoint/2010/main" val="1902841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215D95F-0301-1A4A-9273-4344FCB03D98}" type="slidenum">
              <a:rPr lang="en-US" altLang="en-US" smtClean="0"/>
              <a:pPr/>
              <a:t>‹#›</a:t>
            </a:fld>
            <a:endParaRPr lang="en-US" altLang="en-US"/>
          </a:p>
        </p:txBody>
      </p:sp>
    </p:spTree>
    <p:extLst>
      <p:ext uri="{BB962C8B-B14F-4D97-AF65-F5344CB8AC3E}">
        <p14:creationId xmlns:p14="http://schemas.microsoft.com/office/powerpoint/2010/main" val="90486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215D95F-0301-1A4A-9273-4344FCB03D98}" type="slidenum">
              <a:rPr lang="en-US" altLang="en-US" smtClean="0"/>
              <a:pPr/>
              <a:t>‹#›</a:t>
            </a:fld>
            <a:endParaRPr lang="en-US" altLang="en-US"/>
          </a:p>
        </p:txBody>
      </p:sp>
    </p:spTree>
    <p:extLst>
      <p:ext uri="{BB962C8B-B14F-4D97-AF65-F5344CB8AC3E}">
        <p14:creationId xmlns:p14="http://schemas.microsoft.com/office/powerpoint/2010/main" val="57606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215D95F-0301-1A4A-9273-4344FCB03D98}" type="slidenum">
              <a:rPr lang="en-US" altLang="en-US" smtClean="0"/>
              <a:pPr/>
              <a:t>‹#›</a:t>
            </a:fld>
            <a:endParaRPr lang="en-US" altLang="en-US"/>
          </a:p>
        </p:txBody>
      </p:sp>
    </p:spTree>
    <p:extLst>
      <p:ext uri="{BB962C8B-B14F-4D97-AF65-F5344CB8AC3E}">
        <p14:creationId xmlns:p14="http://schemas.microsoft.com/office/powerpoint/2010/main" val="1587868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en-US"/>
          </a:p>
        </p:txBody>
      </p:sp>
      <p:sp>
        <p:nvSpPr>
          <p:cNvPr id="5" name="Footer Placeholder 4"/>
          <p:cNvSpPr>
            <a:spLocks noGrp="1"/>
          </p:cNvSpPr>
          <p:nvPr>
            <p:ph type="ftr" sz="quarter" idx="11"/>
          </p:nvPr>
        </p:nvSpPr>
        <p:spPr>
          <a:xfrm>
            <a:off x="1623376" y="6282268"/>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2CB50A80-5244-4645-851D-01BA4C37AA80}" type="slidenum">
              <a:rPr lang="en-US" altLang="en-US" smtClean="0"/>
              <a:pPr/>
              <a:t>‹#›</a:t>
            </a:fld>
            <a:endParaRPr lang="en-US" altLang="en-US"/>
          </a:p>
        </p:txBody>
      </p:sp>
    </p:spTree>
    <p:extLst>
      <p:ext uri="{BB962C8B-B14F-4D97-AF65-F5344CB8AC3E}">
        <p14:creationId xmlns:p14="http://schemas.microsoft.com/office/powerpoint/2010/main" val="281239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215D95F-0301-1A4A-9273-4344FCB03D98}" type="slidenum">
              <a:rPr lang="en-US" altLang="en-US" smtClean="0"/>
              <a:pPr/>
              <a:t>‹#›</a:t>
            </a:fld>
            <a:endParaRPr lang="en-US" altLang="en-US"/>
          </a:p>
        </p:txBody>
      </p:sp>
    </p:spTree>
    <p:extLst>
      <p:ext uri="{BB962C8B-B14F-4D97-AF65-F5344CB8AC3E}">
        <p14:creationId xmlns:p14="http://schemas.microsoft.com/office/powerpoint/2010/main" val="323395862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215D95F-0301-1A4A-9273-4344FCB03D98}" type="slidenum">
              <a:rPr lang="en-US" altLang="en-US" smtClean="0"/>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0738727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fld id="{411FB3E9-4188-FF41-ADAB-66D6642FE7E4}" type="slidenum">
              <a:rPr lang="en-US" altLang="en-US" smtClean="0"/>
              <a:pPr/>
              <a:t>‹#›</a:t>
            </a:fld>
            <a:endParaRPr lang="en-US" alt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443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478D27BA-6AD3-B843-B072-2B93D3504F6A}" type="slidenum">
              <a:rPr lang="en-US" altLang="en-US" smtClean="0"/>
              <a:pPr/>
              <a:t>‹#›</a:t>
            </a:fld>
            <a:endParaRPr lang="en-US" altLang="en-US"/>
          </a:p>
        </p:txBody>
      </p:sp>
    </p:spTree>
    <p:extLst>
      <p:ext uri="{BB962C8B-B14F-4D97-AF65-F5344CB8AC3E}">
        <p14:creationId xmlns:p14="http://schemas.microsoft.com/office/powerpoint/2010/main" val="332949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fld id="{6215D95F-0301-1A4A-9273-4344FCB03D98}" type="slidenum">
              <a:rPr lang="en-US" altLang="en-US" smtClean="0"/>
              <a:pPr/>
              <a:t>‹#›</a:t>
            </a:fld>
            <a:endParaRPr lang="en-US" altLang="en-US"/>
          </a:p>
        </p:txBody>
      </p:sp>
    </p:spTree>
    <p:extLst>
      <p:ext uri="{BB962C8B-B14F-4D97-AF65-F5344CB8AC3E}">
        <p14:creationId xmlns:p14="http://schemas.microsoft.com/office/powerpoint/2010/main" val="336190432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fld id="{29ED52BF-3B52-114D-ABAE-DBF224D0C524}" type="slidenum">
              <a:rPr lang="en-US" altLang="en-US" smtClean="0"/>
              <a:pPr/>
              <a:t>‹#›</a:t>
            </a:fld>
            <a:endParaRPr lang="en-US" altLang="en-US"/>
          </a:p>
        </p:txBody>
      </p:sp>
    </p:spTree>
    <p:extLst>
      <p:ext uri="{BB962C8B-B14F-4D97-AF65-F5344CB8AC3E}">
        <p14:creationId xmlns:p14="http://schemas.microsoft.com/office/powerpoint/2010/main" val="61192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6215D95F-0301-1A4A-9273-4344FCB03D98}" type="slidenum">
              <a:rPr lang="en-US" altLang="en-US" smtClean="0"/>
              <a:pPr/>
              <a:t>‹#›</a:t>
            </a:fld>
            <a:endParaRPr lang="en-US" altLang="en-US"/>
          </a:p>
        </p:txBody>
      </p:sp>
    </p:spTree>
    <p:extLst>
      <p:ext uri="{BB962C8B-B14F-4D97-AF65-F5344CB8AC3E}">
        <p14:creationId xmlns:p14="http://schemas.microsoft.com/office/powerpoint/2010/main" val="591073249"/>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a:extLst>
              <a:ext uri="{FF2B5EF4-FFF2-40B4-BE49-F238E27FC236}">
                <a16:creationId xmlns:a16="http://schemas.microsoft.com/office/drawing/2014/main" id="{DC404DC3-0D47-DC4E-B96F-43C63921DD52}"/>
              </a:ext>
            </a:extLst>
          </p:cNvPr>
          <p:cNvSpPr>
            <a:spLocks noGrp="1" noChangeArrowheads="1"/>
          </p:cNvSpPr>
          <p:nvPr>
            <p:ph type="ctrTitle"/>
          </p:nvPr>
        </p:nvSpPr>
        <p:spPr/>
        <p:txBody>
          <a:bodyPr>
            <a:normAutofit fontScale="90000"/>
          </a:bodyPr>
          <a:lstStyle/>
          <a:p>
            <a:pPr eaLnBrk="1" hangingPunct="1"/>
            <a:r>
              <a:rPr lang="en-US" altLang="en-US">
                <a:ea typeface="ＭＳ Ｐゴシック" panose="020B0600070205080204" pitchFamily="34" charset="-128"/>
              </a:rPr>
              <a:t>Chapter 1: Introduction to corporate finance</a:t>
            </a:r>
          </a:p>
        </p:txBody>
      </p:sp>
      <p:sp>
        <p:nvSpPr>
          <p:cNvPr id="14338" name="Rectangle 3">
            <a:extLst>
              <a:ext uri="{FF2B5EF4-FFF2-40B4-BE49-F238E27FC236}">
                <a16:creationId xmlns:a16="http://schemas.microsoft.com/office/drawing/2014/main" id="{19092656-EDA4-0B47-B97F-3F91129C7F1D}"/>
              </a:ext>
            </a:extLst>
          </p:cNvPr>
          <p:cNvSpPr>
            <a:spLocks noGrp="1" noChangeArrowheads="1"/>
          </p:cNvSpPr>
          <p:nvPr>
            <p:ph type="subTitle" idx="1"/>
          </p:nvPr>
        </p:nvSpPr>
        <p:spPr/>
        <p:txBody>
          <a:bodyPr/>
          <a:lstStyle/>
          <a:p>
            <a:pPr eaLnBrk="1" hangingPunct="1"/>
            <a:r>
              <a:rPr lang="en-US" altLang="en-US" i="1" dirty="0">
                <a:ea typeface="ＭＳ Ｐゴシック" panose="020B0600070205080204" pitchFamily="34" charset="-128"/>
              </a:rPr>
              <a:t>Corporate Finance</a:t>
            </a:r>
          </a:p>
          <a:p>
            <a:pPr eaLnBrk="1" hangingPunct="1"/>
            <a:r>
              <a:rPr lang="en-US" altLang="en-US" dirty="0">
                <a:ea typeface="ＭＳ Ｐゴシック" panose="020B0600070205080204" pitchFamily="34" charset="-128"/>
              </a:rPr>
              <a:t>Ross, </a:t>
            </a:r>
            <a:r>
              <a:rPr lang="en-US" altLang="en-US" dirty="0" err="1">
                <a:ea typeface="ＭＳ Ｐゴシック" panose="020B0600070205080204" pitchFamily="34" charset="-128"/>
              </a:rPr>
              <a:t>Westerfield</a:t>
            </a:r>
            <a:r>
              <a:rPr lang="en-US" altLang="en-US" dirty="0">
                <a:ea typeface="ＭＳ Ｐゴシック" panose="020B0600070205080204" pitchFamily="34" charset="-128"/>
              </a:rPr>
              <a:t>, Jaffe &amp; Jordan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2">
            <a:extLst>
              <a:ext uri="{FF2B5EF4-FFF2-40B4-BE49-F238E27FC236}">
                <a16:creationId xmlns:a16="http://schemas.microsoft.com/office/drawing/2014/main" id="{D8100F5C-1494-6443-809C-822D7C7AEA45}"/>
              </a:ext>
            </a:extLst>
          </p:cNvPr>
          <p:cNvSpPr>
            <a:spLocks noGrp="1" noChangeArrowheads="1"/>
          </p:cNvSpPr>
          <p:nvPr>
            <p:ph type="title"/>
          </p:nvPr>
        </p:nvSpPr>
        <p:spPr/>
        <p:txBody>
          <a:bodyPr>
            <a:normAutofit/>
          </a:bodyPr>
          <a:lstStyle/>
          <a:p>
            <a:pPr eaLnBrk="1" hangingPunct="1"/>
            <a:r>
              <a:rPr lang="en-US" altLang="en-US" sz="3200">
                <a:ea typeface="ＭＳ Ｐゴシック" panose="020B0600070205080204" pitchFamily="34" charset="-128"/>
              </a:rPr>
              <a:t>Possible goals of financial management</a:t>
            </a:r>
          </a:p>
        </p:txBody>
      </p:sp>
      <p:sp>
        <p:nvSpPr>
          <p:cNvPr id="22530" name="Rectangle 3">
            <a:extLst>
              <a:ext uri="{FF2B5EF4-FFF2-40B4-BE49-F238E27FC236}">
                <a16:creationId xmlns:a16="http://schemas.microsoft.com/office/drawing/2014/main" id="{D3311BE9-25A8-6440-87B5-6F8B72B525F6}"/>
              </a:ext>
            </a:extLst>
          </p:cNvPr>
          <p:cNvSpPr>
            <a:spLocks noGrp="1" noChangeArrowheads="1"/>
          </p:cNvSpPr>
          <p:nvPr>
            <p:ph idx="1"/>
          </p:nvPr>
        </p:nvSpPr>
        <p:spPr/>
        <p:txBody>
          <a:bodyPr/>
          <a:lstStyle/>
          <a:p>
            <a:pPr eaLnBrk="1" hangingPunct="1"/>
            <a:r>
              <a:rPr lang="en-US" altLang="en-US" dirty="0">
                <a:ea typeface="ＭＳ Ｐゴシック" panose="020B0600070205080204" pitchFamily="34" charset="-128"/>
              </a:rPr>
              <a:t>Survive</a:t>
            </a:r>
          </a:p>
          <a:p>
            <a:pPr eaLnBrk="1" hangingPunct="1"/>
            <a:r>
              <a:rPr lang="en-US" altLang="en-US" dirty="0">
                <a:ea typeface="ＭＳ Ｐゴシック" panose="020B0600070205080204" pitchFamily="34" charset="-128"/>
              </a:rPr>
              <a:t>Beat the competition</a:t>
            </a:r>
          </a:p>
          <a:p>
            <a:pPr eaLnBrk="1" hangingPunct="1"/>
            <a:r>
              <a:rPr lang="en-US" altLang="en-US" dirty="0">
                <a:ea typeface="ＭＳ Ｐゴシック" panose="020B0600070205080204" pitchFamily="34" charset="-128"/>
              </a:rPr>
              <a:t>Maximize sales</a:t>
            </a:r>
          </a:p>
          <a:p>
            <a:pPr eaLnBrk="1" hangingPunct="1"/>
            <a:r>
              <a:rPr lang="en-US" altLang="en-US" dirty="0">
                <a:ea typeface="ＭＳ Ｐゴシック" panose="020B0600070205080204" pitchFamily="34" charset="-128"/>
              </a:rPr>
              <a:t>Maximize net income</a:t>
            </a:r>
          </a:p>
          <a:p>
            <a:pPr eaLnBrk="1" hangingPunct="1"/>
            <a:r>
              <a:rPr lang="en-US" altLang="en-US" dirty="0">
                <a:ea typeface="ＭＳ Ｐゴシック" panose="020B0600070205080204" pitchFamily="34" charset="-128"/>
              </a:rPr>
              <a:t>Maximize market share</a:t>
            </a:r>
          </a:p>
          <a:p>
            <a:pPr eaLnBrk="1" hangingPunct="1"/>
            <a:r>
              <a:rPr lang="en-US" altLang="en-US" dirty="0">
                <a:ea typeface="ＭＳ Ｐゴシック" panose="020B0600070205080204" pitchFamily="34" charset="-128"/>
              </a:rPr>
              <a:t>Minimize costs</a:t>
            </a:r>
          </a:p>
          <a:p>
            <a:pPr eaLnBrk="1" hangingPunct="1"/>
            <a:r>
              <a:rPr lang="en-US" altLang="en-US" dirty="0">
                <a:ea typeface="ＭＳ Ｐゴシック" panose="020B0600070205080204" pitchFamily="34" charset="-128"/>
              </a:rPr>
              <a:t>Maximize the value of (stock) shares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AutoShape 2">
            <a:extLst>
              <a:ext uri="{FF2B5EF4-FFF2-40B4-BE49-F238E27FC236}">
                <a16:creationId xmlns:a16="http://schemas.microsoft.com/office/drawing/2014/main" id="{075EAE08-096B-C245-BE4F-625DE0C3B029}"/>
              </a:ext>
            </a:extLst>
          </p:cNvPr>
          <p:cNvSpPr>
            <a:spLocks noGrp="1" noChangeArrowheads="1"/>
          </p:cNvSpPr>
          <p:nvPr>
            <p:ph type="title"/>
          </p:nvPr>
        </p:nvSpPr>
        <p:spPr/>
        <p:txBody>
          <a:bodyPr>
            <a:normAutofit/>
          </a:bodyPr>
          <a:lstStyle/>
          <a:p>
            <a:pPr eaLnBrk="1" hangingPunct="1"/>
            <a:r>
              <a:rPr lang="en-US" altLang="en-US" sz="3200">
                <a:ea typeface="ＭＳ Ｐゴシック" panose="020B0600070205080204" pitchFamily="34" charset="-128"/>
              </a:rPr>
              <a:t>The </a:t>
            </a:r>
            <a:r>
              <a:rPr lang="ja-JP" altLang="en-US" sz="3200">
                <a:ea typeface="ＭＳ Ｐゴシック" panose="020B0600070205080204" pitchFamily="34" charset="-128"/>
              </a:rPr>
              <a:t>“</a:t>
            </a:r>
            <a:r>
              <a:rPr lang="en-US" altLang="ja-JP" sz="3200">
                <a:ea typeface="ＭＳ Ｐゴシック" panose="020B0600070205080204" pitchFamily="34" charset="-128"/>
              </a:rPr>
              <a:t>appropriate</a:t>
            </a:r>
            <a:r>
              <a:rPr lang="ja-JP" altLang="en-US" sz="3200">
                <a:ea typeface="ＭＳ Ｐゴシック" panose="020B0600070205080204" pitchFamily="34" charset="-128"/>
              </a:rPr>
              <a:t>”</a:t>
            </a:r>
            <a:r>
              <a:rPr lang="en-US" altLang="ja-JP" sz="3200">
                <a:ea typeface="ＭＳ Ｐゴシック" panose="020B0600070205080204" pitchFamily="34" charset="-128"/>
              </a:rPr>
              <a:t> goal of financial management</a:t>
            </a:r>
            <a:endParaRPr lang="en-US" altLang="en-US" sz="3200">
              <a:ea typeface="ＭＳ Ｐゴシック" panose="020B0600070205080204" pitchFamily="34" charset="-128"/>
            </a:endParaRPr>
          </a:p>
        </p:txBody>
      </p:sp>
      <p:sp>
        <p:nvSpPr>
          <p:cNvPr id="23554" name="Rectangle 3">
            <a:extLst>
              <a:ext uri="{FF2B5EF4-FFF2-40B4-BE49-F238E27FC236}">
                <a16:creationId xmlns:a16="http://schemas.microsoft.com/office/drawing/2014/main" id="{CACD1566-2A2F-144F-BD32-82400AF02DBF}"/>
              </a:ext>
            </a:extLst>
          </p:cNvPr>
          <p:cNvSpPr>
            <a:spLocks noGrp="1" noChangeArrowheads="1"/>
          </p:cNvSpPr>
          <p:nvPr>
            <p:ph idx="1"/>
          </p:nvPr>
        </p:nvSpPr>
        <p:spPr/>
        <p:txBody>
          <a:bodyPr>
            <a:normAutofit/>
          </a:bodyPr>
          <a:lstStyle/>
          <a:p>
            <a:pPr marL="533400" indent="-533400" eaLnBrk="1" hangingPunct="1"/>
            <a:r>
              <a:rPr lang="en-US" altLang="en-US" sz="2400">
                <a:ea typeface="ＭＳ Ｐゴシック" panose="020B0600070205080204" pitchFamily="34" charset="-128"/>
              </a:rPr>
              <a:t>Maximize the (fundamental or economic) value of (stock) shares is the right goal.</a:t>
            </a:r>
          </a:p>
          <a:p>
            <a:pPr marL="533400" indent="-533400" eaLnBrk="1" hangingPunct="1"/>
            <a:r>
              <a:rPr lang="en-US" altLang="en-US" sz="2400">
                <a:ea typeface="ＭＳ Ｐゴシック" panose="020B0600070205080204" pitchFamily="34" charset="-128"/>
              </a:rPr>
              <a:t>Why? Shareholders own shares.  Managers, as agents, ought to act in a way to benefit shareholders; i.e., to enhance the value of the shares.</a:t>
            </a:r>
          </a:p>
          <a:p>
            <a:pPr marL="533400" indent="-533400" eaLnBrk="1" hangingPunct="1"/>
            <a:r>
              <a:rPr lang="en-US" altLang="en-US" sz="2400">
                <a:ea typeface="ＭＳ Ｐゴシック" panose="020B0600070205080204" pitchFamily="34" charset="-128"/>
              </a:rPr>
              <a:t>A limitation of this goal is that value is not directly observable.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2CB2CC5A-5681-474F-B3A8-6ED4241B61A8}"/>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24578" name="Content Placeholder 2">
            <a:extLst>
              <a:ext uri="{FF2B5EF4-FFF2-40B4-BE49-F238E27FC236}">
                <a16:creationId xmlns:a16="http://schemas.microsoft.com/office/drawing/2014/main" id="{CE79577D-D1EA-C64F-A880-FB91C7614303}"/>
              </a:ext>
            </a:extLst>
          </p:cNvPr>
          <p:cNvSpPr>
            <a:spLocks noGrp="1"/>
          </p:cNvSpPr>
          <p:nvPr>
            <p:ph idx="1"/>
          </p:nvPr>
        </p:nvSpPr>
        <p:spPr/>
        <p:txBody>
          <a:bodyPr>
            <a:normAutofit/>
          </a:bodyPr>
          <a:lstStyle/>
          <a:p>
            <a:r>
              <a:rPr lang="en-US" altLang="en-US" dirty="0">
                <a:ea typeface="ＭＳ Ｐゴシック" panose="020B0600070205080204" pitchFamily="34" charset="-128"/>
              </a:rPr>
              <a:t>The primary goal of financial management is to:</a:t>
            </a:r>
          </a:p>
          <a:p>
            <a:r>
              <a:rPr lang="en-US" altLang="en-US" dirty="0">
                <a:ea typeface="ＭＳ Ｐゴシック" panose="020B0600070205080204" pitchFamily="34" charset="-128"/>
              </a:rPr>
              <a:t>a.	maximize current dividends per share of the existing stock.</a:t>
            </a:r>
          </a:p>
          <a:p>
            <a:r>
              <a:rPr lang="en-US" altLang="en-US" dirty="0">
                <a:ea typeface="ＭＳ Ｐゴシック" panose="020B0600070205080204" pitchFamily="34" charset="-128"/>
              </a:rPr>
              <a:t>b.	maximize the current value per share of the existing stock.</a:t>
            </a:r>
          </a:p>
          <a:p>
            <a:r>
              <a:rPr lang="en-US" altLang="en-US" dirty="0">
                <a:ea typeface="ＭＳ Ｐゴシック" panose="020B0600070205080204" pitchFamily="34" charset="-128"/>
              </a:rPr>
              <a:t>c.	avoid financial distress.</a:t>
            </a:r>
          </a:p>
          <a:p>
            <a:r>
              <a:rPr lang="en-US" altLang="en-US" dirty="0">
                <a:ea typeface="ＭＳ Ｐゴシック" panose="020B0600070205080204" pitchFamily="34" charset="-128"/>
              </a:rPr>
              <a:t>d.	minimize operational costs and maximize firm efficiency.</a:t>
            </a:r>
          </a:p>
          <a:p>
            <a:r>
              <a:rPr lang="en-US" altLang="en-US" dirty="0">
                <a:ea typeface="ＭＳ Ｐゴシック" panose="020B0600070205080204" pitchFamily="34" charset="-128"/>
              </a:rPr>
              <a:t>e.	maintain steady growth in both sales and net earnings.</a:t>
            </a:r>
          </a:p>
          <a:p>
            <a:endParaRPr lang="en-US" altLang="en-US" dirty="0">
              <a:ea typeface="ＭＳ Ｐゴシック"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2">
            <a:extLst>
              <a:ext uri="{FF2B5EF4-FFF2-40B4-BE49-F238E27FC236}">
                <a16:creationId xmlns:a16="http://schemas.microsoft.com/office/drawing/2014/main" id="{69182823-47CD-9A4F-84F3-2A9C5E82132E}"/>
              </a:ext>
            </a:extLst>
          </p:cNvPr>
          <p:cNvSpPr>
            <a:spLocks noGrp="1" noChangeArrowheads="1"/>
          </p:cNvSpPr>
          <p:nvPr>
            <p:ph type="title"/>
          </p:nvPr>
        </p:nvSpPr>
        <p:spPr/>
        <p:txBody>
          <a:bodyPr>
            <a:normAutofit/>
          </a:bodyPr>
          <a:lstStyle/>
          <a:p>
            <a:pPr eaLnBrk="1" hangingPunct="1"/>
            <a:r>
              <a:rPr lang="en-US" altLang="en-US" sz="3200">
                <a:ea typeface="ＭＳ Ｐゴシック" panose="020B0600070205080204" pitchFamily="34" charset="-128"/>
              </a:rPr>
              <a:t>Home Depot CEO gets $210 million severance for sucking at job</a:t>
            </a:r>
          </a:p>
        </p:txBody>
      </p:sp>
      <p:sp>
        <p:nvSpPr>
          <p:cNvPr id="26626" name="Rectangle 3">
            <a:extLst>
              <a:ext uri="{FF2B5EF4-FFF2-40B4-BE49-F238E27FC236}">
                <a16:creationId xmlns:a16="http://schemas.microsoft.com/office/drawing/2014/main" id="{FAE30E36-AC59-8942-9DD8-1EA8231E58C2}"/>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Robert L. Nardelli, the CEO of Home Depot, who came under heavy criticism for his pay package and failure to lift the chain </a:t>
            </a:r>
            <a:r>
              <a:rPr lang="ja-JP" altLang="en-US">
                <a:ea typeface="ＭＳ Ｐゴシック" panose="020B0600070205080204" pitchFamily="34" charset="-128"/>
              </a:rPr>
              <a:t>’</a:t>
            </a:r>
            <a:r>
              <a:rPr lang="en-US" altLang="ja-JP">
                <a:ea typeface="ＭＳ Ｐゴシック" panose="020B0600070205080204" pitchFamily="34" charset="-128"/>
              </a:rPr>
              <a:t>s </a:t>
            </a:r>
            <a:r>
              <a:rPr lang="en-US" altLang="ja-JP" i="1">
                <a:ea typeface="ＭＳ Ｐゴシック" panose="020B0600070205080204" pitchFamily="34" charset="-128"/>
              </a:rPr>
              <a:t>stagnant stock price</a:t>
            </a:r>
            <a:r>
              <a:rPr lang="en-US" altLang="ja-JP">
                <a:ea typeface="ＭＳ Ｐゴシック" panose="020B0600070205080204" pitchFamily="34" charset="-128"/>
              </a:rPr>
              <a:t>, has abruptly resigned. He will receive about $210 million in compensation from the company, including the current value of retirement and other benefits. Who would blame him for quitting?</a:t>
            </a:r>
          </a:p>
          <a:p>
            <a:pPr eaLnBrk="1" hangingPunct="1">
              <a:lnSpc>
                <a:spcPct val="90000"/>
              </a:lnSpc>
            </a:pPr>
            <a:r>
              <a:rPr lang="en-US" altLang="en-US">
                <a:ea typeface="ＭＳ Ｐゴシック" panose="020B0600070205080204" pitchFamily="34" charset="-128"/>
              </a:rPr>
              <a:t>Source:digg.com; submitter: tennova.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FA5F8399-3480-A64B-B194-BA8CA36D9031}"/>
              </a:ext>
            </a:extLst>
          </p:cNvPr>
          <p:cNvSpPr>
            <a:spLocks noGrp="1"/>
          </p:cNvSpPr>
          <p:nvPr>
            <p:ph type="title"/>
          </p:nvPr>
        </p:nvSpPr>
        <p:spPr/>
        <p:txBody>
          <a:bodyPr/>
          <a:lstStyle/>
          <a:p>
            <a:r>
              <a:rPr lang="en-US" altLang="en-US">
                <a:ea typeface="ＭＳ Ｐゴシック" panose="020B0600070205080204" pitchFamily="34" charset="-128"/>
              </a:rPr>
              <a:t>Value vs. price</a:t>
            </a:r>
          </a:p>
        </p:txBody>
      </p:sp>
      <p:sp>
        <p:nvSpPr>
          <p:cNvPr id="27650" name="Content Placeholder 2">
            <a:extLst>
              <a:ext uri="{FF2B5EF4-FFF2-40B4-BE49-F238E27FC236}">
                <a16:creationId xmlns:a16="http://schemas.microsoft.com/office/drawing/2014/main" id="{B485A549-7706-CE47-BC4E-4C092ABD70EF}"/>
              </a:ext>
            </a:extLst>
          </p:cNvPr>
          <p:cNvSpPr>
            <a:spLocks noGrp="1"/>
          </p:cNvSpPr>
          <p:nvPr>
            <p:ph idx="1"/>
          </p:nvPr>
        </p:nvSpPr>
        <p:spPr/>
        <p:txBody>
          <a:bodyPr>
            <a:normAutofit/>
          </a:bodyPr>
          <a:lstStyle/>
          <a:p>
            <a:r>
              <a:rPr lang="en-US" altLang="en-US" sz="2400">
                <a:ea typeface="ＭＳ Ｐゴシック" panose="020B0600070205080204" pitchFamily="34" charset="-128"/>
              </a:rPr>
              <a:t>The value of shares are not observable.  In contrast, the price of shares can be observable.  </a:t>
            </a:r>
          </a:p>
          <a:p>
            <a:r>
              <a:rPr lang="en-US" altLang="en-US" sz="2400">
                <a:ea typeface="ＭＳ Ｐゴシック" panose="020B0600070205080204" pitchFamily="34" charset="-128"/>
              </a:rPr>
              <a:t>If one believes that share price is an accurate/good estimate of share value, the appropriate goal would be to maximize the price of shares. </a:t>
            </a:r>
          </a:p>
          <a:p>
            <a:r>
              <a:rPr lang="en-US" altLang="en-US" sz="2400">
                <a:ea typeface="ＭＳ Ｐゴシック" panose="020B0600070205080204" pitchFamily="34" charset="-128"/>
              </a:rPr>
              <a:t>This belief/assumption is, however, questionable.</a:t>
            </a:r>
          </a:p>
          <a:p>
            <a:r>
              <a:rPr lang="en-US" altLang="en-US" sz="2400">
                <a:ea typeface="ＭＳ Ｐゴシック" panose="020B0600070205080204" pitchFamily="34" charset="-128"/>
              </a:rPr>
              <a:t>But the previous slide (Home Depot ex-CEO), nevertheless, showed that investors care about stock price, and that stock price performance is very important to the tenure of managers.</a:t>
            </a:r>
          </a:p>
          <a:p>
            <a:endParaRPr lang="en-US" altLang="en-US">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B01FEAEF-BFE1-334B-A588-94C395BD2680}"/>
              </a:ext>
            </a:extLst>
          </p:cNvPr>
          <p:cNvSpPr>
            <a:spLocks noGrp="1"/>
          </p:cNvSpPr>
          <p:nvPr>
            <p:ph type="title"/>
          </p:nvPr>
        </p:nvSpPr>
        <p:spPr>
          <a:xfrm>
            <a:off x="685800" y="762000"/>
            <a:ext cx="8686800" cy="1143000"/>
          </a:xfrm>
        </p:spPr>
        <p:txBody>
          <a:bodyPr>
            <a:normAutofit fontScale="90000"/>
          </a:bodyPr>
          <a:lstStyle/>
          <a:p>
            <a:r>
              <a:rPr lang="en-US" altLang="en-US" dirty="0">
                <a:ea typeface="ＭＳ Ｐゴシック" panose="020B0600070205080204" pitchFamily="34" charset="-128"/>
              </a:rPr>
              <a:t>Value maximization and corporate social responsibility</a:t>
            </a:r>
          </a:p>
        </p:txBody>
      </p:sp>
      <p:sp>
        <p:nvSpPr>
          <p:cNvPr id="28674" name="Content Placeholder 2">
            <a:extLst>
              <a:ext uri="{FF2B5EF4-FFF2-40B4-BE49-F238E27FC236}">
                <a16:creationId xmlns:a16="http://schemas.microsoft.com/office/drawing/2014/main" id="{BDDA5A46-52BE-464E-9C7F-6F8C02CC1393}"/>
              </a:ext>
            </a:extLst>
          </p:cNvPr>
          <p:cNvSpPr>
            <a:spLocks noGrp="1"/>
          </p:cNvSpPr>
          <p:nvPr>
            <p:ph idx="1"/>
          </p:nvPr>
        </p:nvSpPr>
        <p:spPr/>
        <p:txBody>
          <a:bodyPr/>
          <a:lstStyle/>
          <a:p>
            <a:r>
              <a:rPr lang="en-US" altLang="en-US" dirty="0">
                <a:ea typeface="ＭＳ Ｐゴシック" panose="020B0600070205080204" pitchFamily="34" charset="-128"/>
              </a:rPr>
              <a:t>Corporate social responsibility (CSR): On a voluntary basis, firms go beyond their legal and contractual obligations to operate in ways that enhance rather than degrade society and the environment; e.g., using fair-trade ingredients (coffee, tea); providing incentives for employee engagement in community service; reducing carbon footprint, etc.</a:t>
            </a:r>
          </a:p>
          <a:p>
            <a:r>
              <a:rPr lang="en-US" altLang="en-US" dirty="0">
                <a:ea typeface="ＭＳ Ｐゴシック" panose="020B0600070205080204" pitchFamily="34" charset="-128"/>
              </a:rPr>
              <a:t>Do engaging in CSR lead to value maximization?  It depends.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09449AA9-5680-F943-85AD-D9E4BECAA894}"/>
              </a:ext>
            </a:extLst>
          </p:cNvPr>
          <p:cNvSpPr>
            <a:spLocks noGrp="1"/>
          </p:cNvSpPr>
          <p:nvPr>
            <p:ph type="title"/>
          </p:nvPr>
        </p:nvSpPr>
        <p:spPr/>
        <p:txBody>
          <a:bodyPr>
            <a:normAutofit fontScale="90000"/>
          </a:bodyPr>
          <a:lstStyle/>
          <a:p>
            <a:r>
              <a:rPr lang="en-US" altLang="en-US" dirty="0">
                <a:ea typeface="ＭＳ Ｐゴシック" panose="020B0600070205080204" pitchFamily="34" charset="-128"/>
              </a:rPr>
              <a:t>3 visions of CSR (</a:t>
            </a:r>
            <a:r>
              <a:rPr lang="en-US" altLang="en-US" dirty="0" err="1">
                <a:ea typeface="ＭＳ Ｐゴシック" panose="020B0600070205080204" pitchFamily="34" charset="-128"/>
              </a:rPr>
              <a:t>Benabou</a:t>
            </a:r>
            <a:r>
              <a:rPr lang="en-US" altLang="en-US" dirty="0">
                <a:ea typeface="ＭＳ Ｐゴシック" panose="020B0600070205080204" pitchFamily="34" charset="-128"/>
              </a:rPr>
              <a:t> and </a:t>
            </a:r>
            <a:r>
              <a:rPr lang="en-US" altLang="en-US" dirty="0" err="1">
                <a:ea typeface="ＭＳ Ｐゴシック" panose="020B0600070205080204" pitchFamily="34" charset="-128"/>
              </a:rPr>
              <a:t>Tirole</a:t>
            </a:r>
            <a:r>
              <a:rPr lang="en-US" altLang="en-US" dirty="0">
                <a:ea typeface="ＭＳ Ｐゴシック" panose="020B0600070205080204" pitchFamily="34" charset="-128"/>
              </a:rPr>
              <a:t>, 2010, </a:t>
            </a:r>
            <a:r>
              <a:rPr lang="en-US" altLang="en-US" i="1" dirty="0" err="1">
                <a:ea typeface="ＭＳ Ｐゴシック" panose="020B0600070205080204" pitchFamily="34" charset="-128"/>
              </a:rPr>
              <a:t>Economica</a:t>
            </a:r>
            <a:r>
              <a:rPr lang="en-US" altLang="en-US" dirty="0">
                <a:ea typeface="ＭＳ Ｐゴシック" panose="020B0600070205080204" pitchFamily="34" charset="-128"/>
              </a:rPr>
              <a:t>)</a:t>
            </a:r>
          </a:p>
        </p:txBody>
      </p:sp>
      <p:sp>
        <p:nvSpPr>
          <p:cNvPr id="30722" name="Content Placeholder 2">
            <a:extLst>
              <a:ext uri="{FF2B5EF4-FFF2-40B4-BE49-F238E27FC236}">
                <a16:creationId xmlns:a16="http://schemas.microsoft.com/office/drawing/2014/main" id="{0FD1A0EE-92B8-6946-82FD-E9C48FAED364}"/>
              </a:ext>
            </a:extLst>
          </p:cNvPr>
          <p:cNvSpPr>
            <a:spLocks noGrp="1"/>
          </p:cNvSpPr>
          <p:nvPr>
            <p:ph idx="1"/>
          </p:nvPr>
        </p:nvSpPr>
        <p:spPr/>
        <p:txBody>
          <a:bodyPr>
            <a:normAutofit/>
          </a:bodyPr>
          <a:lstStyle/>
          <a:p>
            <a:pPr marL="342900" lvl="2" indent="-342900"/>
            <a:r>
              <a:rPr lang="en-US" altLang="en-US" sz="2400" dirty="0">
                <a:ea typeface="ＭＳ Ｐゴシック" panose="020B0600070205080204" pitchFamily="34" charset="-128"/>
              </a:rPr>
              <a:t>Vision 1: </a:t>
            </a:r>
            <a:r>
              <a:rPr lang="en-US" altLang="en-US" sz="2400" dirty="0">
                <a:solidFill>
                  <a:srgbClr val="FF0000"/>
                </a:solidFill>
                <a:ea typeface="ＭＳ Ｐゴシック" panose="020B0600070205080204" pitchFamily="34" charset="-128"/>
              </a:rPr>
              <a:t>Win-Win</a:t>
            </a:r>
            <a:r>
              <a:rPr lang="en-US" altLang="en-US" sz="2400" dirty="0">
                <a:ea typeface="ＭＳ Ｐゴシック" panose="020B0600070205080204" pitchFamily="34" charset="-128"/>
              </a:rPr>
              <a:t> (doing well by doing good). Being a good corporate citizen can also maximize firm value.  This is particularly so for the so-called “strategic CSR” that takes a socially responsible stance to strengthen one’s market position and raise rivals’ costs and thereby increase long-term profits and firm value; e.g., Patagonia’s environmental activism.</a:t>
            </a:r>
          </a:p>
          <a:p>
            <a:pPr marL="342900" lvl="2" indent="-342900"/>
            <a:r>
              <a:rPr lang="en-US" altLang="en-US" sz="2400" dirty="0">
                <a:ea typeface="ＭＳ Ｐゴシック" panose="020B0600070205080204" pitchFamily="34" charset="-128"/>
              </a:rPr>
              <a:t>This vision does not raise any specific corporate governance issue: this vision of CSR is consistent with value maximization.</a:t>
            </a:r>
          </a:p>
          <a:p>
            <a:endParaRPr lang="en-US" altLang="en-US" dirty="0">
              <a:ea typeface="ＭＳ Ｐゴシック"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5BE80-5533-E248-96ED-279D7D69F8C4}"/>
              </a:ext>
            </a:extLst>
          </p:cNvPr>
          <p:cNvSpPr>
            <a:spLocks noGrp="1"/>
          </p:cNvSpPr>
          <p:nvPr>
            <p:ph type="title"/>
          </p:nvPr>
        </p:nvSpPr>
        <p:spPr/>
        <p:txBody>
          <a:bodyPr/>
          <a:lstStyle/>
          <a:p>
            <a:r>
              <a:rPr lang="en-US" dirty="0"/>
              <a:t>A no-win situation</a:t>
            </a:r>
          </a:p>
        </p:txBody>
      </p:sp>
      <p:sp>
        <p:nvSpPr>
          <p:cNvPr id="3" name="Content Placeholder 2">
            <a:extLst>
              <a:ext uri="{FF2B5EF4-FFF2-40B4-BE49-F238E27FC236}">
                <a16:creationId xmlns:a16="http://schemas.microsoft.com/office/drawing/2014/main" id="{051DB233-A9D2-174C-A088-45E49C870E47}"/>
              </a:ext>
            </a:extLst>
          </p:cNvPr>
          <p:cNvSpPr>
            <a:spLocks noGrp="1"/>
          </p:cNvSpPr>
          <p:nvPr>
            <p:ph idx="1"/>
          </p:nvPr>
        </p:nvSpPr>
        <p:spPr/>
        <p:txBody>
          <a:bodyPr>
            <a:normAutofit fontScale="92500" lnSpcReduction="20000"/>
          </a:bodyPr>
          <a:lstStyle/>
          <a:p>
            <a:r>
              <a:rPr lang="en-US" dirty="0"/>
              <a:t>The NBA's Golden State Warriors have distanced themselves from executive board member and minority owner Chamath Palihapitiya after he repeatedly said he </a:t>
            </a:r>
            <a:r>
              <a:rPr lang="en-US" dirty="0">
                <a:solidFill>
                  <a:srgbClr val="FF0000"/>
                </a:solidFill>
              </a:rPr>
              <a:t>didn't care </a:t>
            </a:r>
            <a:r>
              <a:rPr lang="en-US" dirty="0"/>
              <a:t>"about what's happening to the </a:t>
            </a:r>
            <a:r>
              <a:rPr lang="en-US" dirty="0">
                <a:solidFill>
                  <a:srgbClr val="FF0000"/>
                </a:solidFill>
              </a:rPr>
              <a:t>Uyghurs</a:t>
            </a:r>
            <a:r>
              <a:rPr lang="en-US" dirty="0"/>
              <a:t>" on a podcast.</a:t>
            </a:r>
          </a:p>
          <a:p>
            <a:r>
              <a:rPr lang="en-US" dirty="0"/>
              <a:t>"As a limited investor who has no day-to-day operating functions with the Warriors, Mr. Palihapitiya does not speak on behalf of our franchise, and his views certainly don't reflect those of our organization," the San Francisco team said Monday.</a:t>
            </a:r>
          </a:p>
          <a:p>
            <a:r>
              <a:rPr lang="en-US" dirty="0"/>
              <a:t>Chamath Palihapitiya is the founder of the </a:t>
            </a:r>
            <a:r>
              <a:rPr lang="en-US" dirty="0">
                <a:solidFill>
                  <a:srgbClr val="FF0000"/>
                </a:solidFill>
              </a:rPr>
              <a:t>Social capital</a:t>
            </a:r>
            <a:r>
              <a:rPr lang="en-US" dirty="0"/>
              <a:t>, whose mission is to “advance </a:t>
            </a:r>
            <a:r>
              <a:rPr lang="en-US" dirty="0">
                <a:solidFill>
                  <a:srgbClr val="FF0000"/>
                </a:solidFill>
              </a:rPr>
              <a:t>humanity</a:t>
            </a:r>
            <a:r>
              <a:rPr lang="en-US" dirty="0"/>
              <a:t> by solving the world’s hardest problems.”</a:t>
            </a:r>
          </a:p>
          <a:p>
            <a:r>
              <a:rPr lang="en-US" dirty="0"/>
              <a:t>Chamath’s father applied for </a:t>
            </a:r>
            <a:r>
              <a:rPr lang="en-US" dirty="0">
                <a:solidFill>
                  <a:srgbClr val="FF0000"/>
                </a:solidFill>
              </a:rPr>
              <a:t>refugee</a:t>
            </a:r>
            <a:r>
              <a:rPr lang="en-US" dirty="0"/>
              <a:t> status in Canada, on the basis that his father had been criticized for his views on the </a:t>
            </a:r>
            <a:r>
              <a:rPr lang="en-US" dirty="0">
                <a:solidFill>
                  <a:srgbClr val="FF0000"/>
                </a:solidFill>
              </a:rPr>
              <a:t>violence</a:t>
            </a:r>
            <a:r>
              <a:rPr lang="en-US" dirty="0"/>
              <a:t> during the Sri Lankan civil war. </a:t>
            </a:r>
          </a:p>
          <a:p>
            <a:r>
              <a:rPr lang="en-US" dirty="0"/>
              <a:t>Source: 01/08/2022, CBS; Wikipedia.</a:t>
            </a:r>
          </a:p>
        </p:txBody>
      </p:sp>
    </p:spTree>
    <p:extLst>
      <p:ext uri="{BB962C8B-B14F-4D97-AF65-F5344CB8AC3E}">
        <p14:creationId xmlns:p14="http://schemas.microsoft.com/office/powerpoint/2010/main" val="2384681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B86CE-124B-E840-BEAE-162E58A77D3C}"/>
              </a:ext>
            </a:extLst>
          </p:cNvPr>
          <p:cNvSpPr>
            <a:spLocks noGrp="1"/>
          </p:cNvSpPr>
          <p:nvPr>
            <p:ph type="title"/>
          </p:nvPr>
        </p:nvSpPr>
        <p:spPr/>
        <p:txBody>
          <a:bodyPr/>
          <a:lstStyle/>
          <a:p>
            <a:r>
              <a:rPr lang="en-US" dirty="0"/>
              <a:t>3 Visions of CSR</a:t>
            </a:r>
          </a:p>
        </p:txBody>
      </p:sp>
      <p:sp>
        <p:nvSpPr>
          <p:cNvPr id="3" name="Content Placeholder 2">
            <a:extLst>
              <a:ext uri="{FF2B5EF4-FFF2-40B4-BE49-F238E27FC236}">
                <a16:creationId xmlns:a16="http://schemas.microsoft.com/office/drawing/2014/main" id="{F776EC12-BB80-9940-9C0A-72CE37628B32}"/>
              </a:ext>
            </a:extLst>
          </p:cNvPr>
          <p:cNvSpPr>
            <a:spLocks noGrp="1"/>
          </p:cNvSpPr>
          <p:nvPr>
            <p:ph idx="1"/>
          </p:nvPr>
        </p:nvSpPr>
        <p:spPr>
          <a:xfrm>
            <a:off x="685800" y="1828800"/>
            <a:ext cx="7772400" cy="4953000"/>
          </a:xfrm>
        </p:spPr>
        <p:txBody>
          <a:bodyPr>
            <a:normAutofit lnSpcReduction="10000"/>
          </a:bodyPr>
          <a:lstStyle/>
          <a:p>
            <a:r>
              <a:rPr lang="en-US" dirty="0"/>
              <a:t>Vision 2: </a:t>
            </a:r>
            <a:r>
              <a:rPr lang="en-US" dirty="0">
                <a:solidFill>
                  <a:srgbClr val="FF0000"/>
                </a:solidFill>
              </a:rPr>
              <a:t>Delegated philanthropy</a:t>
            </a:r>
            <a:r>
              <a:rPr lang="en-US" dirty="0"/>
              <a:t>.  Some stakeholders of the firm (e.g., employees, customers, investors) are willing to sacrifice money (e.g., wages, purchasing power, returns) so as to further social goals.  These stakeholders do not have competitive advantages to pursue their philanthropy due to information barriers or transaction costs.  They have some demand for corporations to engage in philanthropy on their behalf; that is, delegated philanthropy.</a:t>
            </a:r>
          </a:p>
          <a:p>
            <a:r>
              <a:rPr lang="en-US" dirty="0"/>
              <a:t>Example: employees who are passionate in community service are often the most motivated employees.  Firms have incentives to provide incentives for employee engagement in community service.</a:t>
            </a:r>
          </a:p>
          <a:p>
            <a:r>
              <a:rPr lang="en-US" dirty="0"/>
              <a:t>Counterexample: “sin stocks” are disliked in the sense that they are perceived to be of higher risk, thus sold at a lower price (Hong and </a:t>
            </a:r>
            <a:r>
              <a:rPr lang="en-US" dirty="0" err="1"/>
              <a:t>Kacperczky</a:t>
            </a:r>
            <a:r>
              <a:rPr lang="en-US" dirty="0"/>
              <a:t>, 2009, JFE).</a:t>
            </a:r>
          </a:p>
          <a:p>
            <a:r>
              <a:rPr lang="en-US" altLang="en-US" dirty="0">
                <a:ea typeface="ＭＳ Ｐゴシック" panose="020B0600070205080204" pitchFamily="34" charset="-128"/>
              </a:rPr>
              <a:t>This vision does not raise any specific corporate governance issue: this vision of CSR is consistent with value maximization.</a:t>
            </a:r>
            <a:endParaRPr lang="en-US" dirty="0"/>
          </a:p>
          <a:p>
            <a:endParaRPr lang="en-US" dirty="0"/>
          </a:p>
        </p:txBody>
      </p:sp>
    </p:spTree>
    <p:extLst>
      <p:ext uri="{BB962C8B-B14F-4D97-AF65-F5344CB8AC3E}">
        <p14:creationId xmlns:p14="http://schemas.microsoft.com/office/powerpoint/2010/main" val="951615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1BE9-3449-D443-AACF-0EE9CD266260}"/>
              </a:ext>
            </a:extLst>
          </p:cNvPr>
          <p:cNvSpPr>
            <a:spLocks noGrp="1"/>
          </p:cNvSpPr>
          <p:nvPr>
            <p:ph type="title"/>
          </p:nvPr>
        </p:nvSpPr>
        <p:spPr/>
        <p:txBody>
          <a:bodyPr/>
          <a:lstStyle/>
          <a:p>
            <a:r>
              <a:rPr lang="en-US" dirty="0"/>
              <a:t>CSR and sustainability</a:t>
            </a:r>
          </a:p>
        </p:txBody>
      </p:sp>
      <p:sp>
        <p:nvSpPr>
          <p:cNvPr id="3" name="Content Placeholder 2">
            <a:extLst>
              <a:ext uri="{FF2B5EF4-FFF2-40B4-BE49-F238E27FC236}">
                <a16:creationId xmlns:a16="http://schemas.microsoft.com/office/drawing/2014/main" id="{075E830C-3F4B-5241-9E2D-20D29C204735}"/>
              </a:ext>
            </a:extLst>
          </p:cNvPr>
          <p:cNvSpPr>
            <a:spLocks noGrp="1"/>
          </p:cNvSpPr>
          <p:nvPr>
            <p:ph idx="1"/>
          </p:nvPr>
        </p:nvSpPr>
        <p:spPr/>
        <p:txBody>
          <a:bodyPr/>
          <a:lstStyle/>
          <a:p>
            <a:r>
              <a:rPr lang="en-US" dirty="0"/>
              <a:t>Bolton and </a:t>
            </a:r>
            <a:r>
              <a:rPr lang="en-US" dirty="0" err="1"/>
              <a:t>Kacperczyk</a:t>
            </a:r>
            <a:r>
              <a:rPr lang="en-US" dirty="0"/>
              <a:t> (2021, JFE) find that stocks of firms with higher total CO</a:t>
            </a:r>
            <a:r>
              <a:rPr lang="en-US" baseline="-25000" dirty="0"/>
              <a:t>2</a:t>
            </a:r>
            <a:r>
              <a:rPr lang="en-US" dirty="0"/>
              <a:t> emissions (and changes in emissions) are perceived to be of higher risk.  </a:t>
            </a:r>
          </a:p>
          <a:p>
            <a:r>
              <a:rPr lang="en-US" dirty="0"/>
              <a:t>Investors demand compensation for their exposure to carbon emission risk.</a:t>
            </a:r>
          </a:p>
          <a:p>
            <a:r>
              <a:rPr lang="en-US" dirty="0"/>
              <a:t>The prices of stocks with higher </a:t>
            </a:r>
            <a:r>
              <a:rPr lang="en-US"/>
              <a:t>carbon risk are on average lower.</a:t>
            </a:r>
            <a:endParaRPr lang="en-US" dirty="0"/>
          </a:p>
        </p:txBody>
      </p:sp>
    </p:spTree>
    <p:extLst>
      <p:ext uri="{BB962C8B-B14F-4D97-AF65-F5344CB8AC3E}">
        <p14:creationId xmlns:p14="http://schemas.microsoft.com/office/powerpoint/2010/main" val="217020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a:extLst>
              <a:ext uri="{FF2B5EF4-FFF2-40B4-BE49-F238E27FC236}">
                <a16:creationId xmlns:a16="http://schemas.microsoft.com/office/drawing/2014/main" id="{3BEFBA20-B775-A542-BD2E-A31A228581D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Outline</a:t>
            </a:r>
          </a:p>
        </p:txBody>
      </p:sp>
      <p:sp>
        <p:nvSpPr>
          <p:cNvPr id="15362" name="Rectangle 3">
            <a:extLst>
              <a:ext uri="{FF2B5EF4-FFF2-40B4-BE49-F238E27FC236}">
                <a16:creationId xmlns:a16="http://schemas.microsoft.com/office/drawing/2014/main" id="{C91DDFE0-F4A9-864E-83BC-3D17BF13F657}"/>
              </a:ext>
            </a:extLst>
          </p:cNvPr>
          <p:cNvSpPr>
            <a:spLocks noGrp="1" noChangeArrowheads="1"/>
          </p:cNvSpPr>
          <p:nvPr>
            <p:ph idx="1"/>
          </p:nvPr>
        </p:nvSpPr>
        <p:spPr/>
        <p:txBody>
          <a:bodyPr/>
          <a:lstStyle/>
          <a:p>
            <a:pPr eaLnBrk="1" hangingPunct="1">
              <a:spcAft>
                <a:spcPts val="600"/>
              </a:spcAft>
              <a:buFont typeface="Wingdings" pitchFamily="2" charset="2"/>
              <a:buNone/>
            </a:pPr>
            <a:r>
              <a:rPr lang="en-US" altLang="en-US" dirty="0">
                <a:ea typeface="ＭＳ Ｐゴシック" panose="020B0600070205080204" pitchFamily="34" charset="-128"/>
              </a:rPr>
              <a:t>I.  What is corporate finance?</a:t>
            </a:r>
          </a:p>
          <a:p>
            <a:pPr eaLnBrk="1" hangingPunct="1">
              <a:spcAft>
                <a:spcPts val="600"/>
              </a:spcAft>
              <a:buFont typeface="Wingdings" pitchFamily="2" charset="2"/>
              <a:buNone/>
            </a:pPr>
            <a:r>
              <a:rPr lang="en-US" altLang="en-US" dirty="0">
                <a:ea typeface="ＭＳ Ｐゴシック" panose="020B0600070205080204" pitchFamily="34" charset="-128"/>
              </a:rPr>
              <a:t>II.  The importance of cash flows</a:t>
            </a:r>
          </a:p>
          <a:p>
            <a:pPr eaLnBrk="1" hangingPunct="1">
              <a:spcAft>
                <a:spcPts val="600"/>
              </a:spcAft>
              <a:buFont typeface="Wingdings" pitchFamily="2" charset="2"/>
              <a:buNone/>
            </a:pPr>
            <a:r>
              <a:rPr lang="en-US" altLang="en-US" dirty="0">
                <a:ea typeface="ＭＳ Ｐゴシック" panose="020B0600070205080204" pitchFamily="34" charset="-128"/>
              </a:rPr>
              <a:t>III.  The goal of financial management</a:t>
            </a:r>
          </a:p>
          <a:p>
            <a:pPr eaLnBrk="1" hangingPunct="1">
              <a:spcAft>
                <a:spcPts val="600"/>
              </a:spcAft>
              <a:buFont typeface="Wingdings" pitchFamily="2" charset="2"/>
              <a:buNone/>
            </a:pPr>
            <a:r>
              <a:rPr lang="en-US" altLang="en-US" dirty="0">
                <a:ea typeface="ＭＳ Ｐゴシック" panose="020B0600070205080204" pitchFamily="34" charset="-128"/>
              </a:rPr>
              <a:t>IV.  The agency problem and control of the corporation</a:t>
            </a:r>
          </a:p>
          <a:p>
            <a:pPr eaLnBrk="1" hangingPunct="1">
              <a:spcAft>
                <a:spcPts val="600"/>
              </a:spcAft>
              <a:buFont typeface="Wingdings" pitchFamily="2" charset="2"/>
              <a:buNone/>
            </a:pPr>
            <a:r>
              <a:rPr lang="en-US" altLang="en-US" dirty="0">
                <a:ea typeface="ＭＳ Ｐゴシック" panose="020B0600070205080204" pitchFamily="34" charset="-128"/>
              </a:rPr>
              <a:t>V.  Ethics, sustainability, and corporate governance</a:t>
            </a:r>
          </a:p>
          <a:p>
            <a:pPr eaLnBrk="1" hangingPunct="1">
              <a:spcAft>
                <a:spcPts val="600"/>
              </a:spcAft>
              <a:buFont typeface="Wingdings" pitchFamily="2" charset="2"/>
              <a:buNone/>
            </a:pPr>
            <a:r>
              <a:rPr lang="en-US" altLang="en-US" dirty="0">
                <a:ea typeface="ＭＳ Ｐゴシック" panose="020B0600070205080204" pitchFamily="34" charset="-128"/>
              </a:rPr>
              <a:t>VI.  Financial markets</a:t>
            </a:r>
          </a:p>
          <a:p>
            <a:pPr eaLnBrk="1" hangingPunct="1">
              <a:buFont typeface="Wingdings" pitchFamily="2" charset="2"/>
              <a:buNone/>
            </a:pPr>
            <a:endParaRPr lang="en-US" altLang="en-US" dirty="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CDAF39F5-F68C-9840-A80C-2FCCC5C21B91}"/>
              </a:ext>
            </a:extLst>
          </p:cNvPr>
          <p:cNvSpPr>
            <a:spLocks noGrp="1"/>
          </p:cNvSpPr>
          <p:nvPr>
            <p:ph type="title"/>
          </p:nvPr>
        </p:nvSpPr>
        <p:spPr>
          <a:xfrm>
            <a:off x="685800" y="762000"/>
            <a:ext cx="8458200" cy="1143000"/>
          </a:xfrm>
        </p:spPr>
        <p:txBody>
          <a:bodyPr>
            <a:normAutofit fontScale="90000"/>
          </a:bodyPr>
          <a:lstStyle/>
          <a:p>
            <a:r>
              <a:rPr lang="en-US" altLang="en-US">
                <a:ea typeface="ＭＳ Ｐゴシック" panose="020B0600070205080204" pitchFamily="34" charset="-128"/>
              </a:rPr>
              <a:t>Shareholders and other stakeholders</a:t>
            </a:r>
          </a:p>
        </p:txBody>
      </p:sp>
      <p:sp>
        <p:nvSpPr>
          <p:cNvPr id="32770" name="Content Placeholder 2">
            <a:extLst>
              <a:ext uri="{FF2B5EF4-FFF2-40B4-BE49-F238E27FC236}">
                <a16:creationId xmlns:a16="http://schemas.microsoft.com/office/drawing/2014/main" id="{F7F82720-7093-9C4B-9E1D-70EC5C59B826}"/>
              </a:ext>
            </a:extLst>
          </p:cNvPr>
          <p:cNvSpPr>
            <a:spLocks noGrp="1"/>
          </p:cNvSpPr>
          <p:nvPr>
            <p:ph idx="1"/>
          </p:nvPr>
        </p:nvSpPr>
        <p:spPr/>
        <p:txBody>
          <a:bodyPr/>
          <a:lstStyle/>
          <a:p>
            <a:pPr lvl="1"/>
            <a:r>
              <a:rPr lang="en-US" altLang="en-US">
                <a:ea typeface="ＭＳ Ｐゴシック" panose="020B0600070205080204" pitchFamily="34" charset="-128"/>
              </a:rPr>
              <a:t>Customers </a:t>
            </a:r>
          </a:p>
          <a:p>
            <a:pPr lvl="1"/>
            <a:r>
              <a:rPr lang="en-US" altLang="en-US">
                <a:ea typeface="ＭＳ Ｐゴシック" panose="020B0600070205080204" pitchFamily="34" charset="-128"/>
              </a:rPr>
              <a:t>Suppliers </a:t>
            </a:r>
          </a:p>
          <a:p>
            <a:pPr lvl="1"/>
            <a:r>
              <a:rPr lang="en-US" altLang="en-US">
                <a:ea typeface="ＭＳ Ｐゴシック" panose="020B0600070205080204" pitchFamily="34" charset="-128"/>
              </a:rPr>
              <a:t>Employees (human capital and assets)</a:t>
            </a:r>
          </a:p>
          <a:p>
            <a:pPr lvl="1"/>
            <a:r>
              <a:rPr lang="en-US" altLang="en-US">
                <a:ea typeface="ＭＳ Ｐゴシック" panose="020B0600070205080204" pitchFamily="34" charset="-128"/>
              </a:rPr>
              <a:t>Creditors (bondholders, banks, debtholders)</a:t>
            </a:r>
          </a:p>
          <a:p>
            <a:pPr lvl="1"/>
            <a:r>
              <a:rPr lang="en-US" altLang="en-US">
                <a:ea typeface="ＭＳ Ｐゴシック" panose="020B0600070205080204" pitchFamily="34" charset="-128"/>
              </a:rPr>
              <a:t>Government: tax and regulations</a:t>
            </a:r>
          </a:p>
          <a:p>
            <a:pPr lvl="1"/>
            <a:r>
              <a:rPr lang="en-US" altLang="en-US">
                <a:ea typeface="ＭＳ Ｐゴシック" panose="020B0600070205080204" pitchFamily="34" charset="-128"/>
              </a:rPr>
              <a:t>Community (local / global)</a:t>
            </a:r>
          </a:p>
          <a:p>
            <a:pPr lvl="1"/>
            <a:r>
              <a:rPr lang="en-US" altLang="en-US">
                <a:ea typeface="ＭＳ Ｐゴシック" panose="020B0600070205080204" pitchFamily="34" charset="-128"/>
              </a:rPr>
              <a:t>Owner/shareholder </a:t>
            </a:r>
          </a:p>
          <a:p>
            <a:endParaRPr lang="en-US" altLang="en-US">
              <a:ea typeface="ＭＳ Ｐゴシック"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7DE2-F4F0-CF47-9570-4105D7F32DDD}"/>
              </a:ext>
            </a:extLst>
          </p:cNvPr>
          <p:cNvSpPr>
            <a:spLocks noGrp="1"/>
          </p:cNvSpPr>
          <p:nvPr>
            <p:ph type="title"/>
          </p:nvPr>
        </p:nvSpPr>
        <p:spPr/>
        <p:txBody>
          <a:bodyPr/>
          <a:lstStyle/>
          <a:p>
            <a:r>
              <a:rPr lang="en-US" dirty="0"/>
              <a:t>3 visions of CSR</a:t>
            </a:r>
          </a:p>
        </p:txBody>
      </p:sp>
      <p:sp>
        <p:nvSpPr>
          <p:cNvPr id="3" name="Content Placeholder 2">
            <a:extLst>
              <a:ext uri="{FF2B5EF4-FFF2-40B4-BE49-F238E27FC236}">
                <a16:creationId xmlns:a16="http://schemas.microsoft.com/office/drawing/2014/main" id="{10EE2ED6-140C-C444-A669-E61A89569F2A}"/>
              </a:ext>
            </a:extLst>
          </p:cNvPr>
          <p:cNvSpPr>
            <a:spLocks noGrp="1"/>
          </p:cNvSpPr>
          <p:nvPr>
            <p:ph idx="1"/>
          </p:nvPr>
        </p:nvSpPr>
        <p:spPr/>
        <p:txBody>
          <a:bodyPr/>
          <a:lstStyle/>
          <a:p>
            <a:r>
              <a:rPr lang="en-US" dirty="0"/>
              <a:t>Vision 3 (Friedman’s critique, 1970): </a:t>
            </a:r>
            <a:r>
              <a:rPr lang="en-US" dirty="0">
                <a:solidFill>
                  <a:srgbClr val="FF0000"/>
                </a:solidFill>
              </a:rPr>
              <a:t>Insider-initiated corporate philanthropy</a:t>
            </a:r>
            <a:r>
              <a:rPr lang="en-US" dirty="0"/>
              <a:t>.  The prosocial behavior (e.g., donation to a beloved museum) is not motivated by stakeholders’ demands or the desire to strengthen the firm’s long-term market position, but rather reflects management’s or the board members’ own desires to engage in philanthropy.</a:t>
            </a:r>
          </a:p>
          <a:p>
            <a:r>
              <a:rPr lang="en-US" dirty="0"/>
              <a:t>This is doing charity with others’ money.</a:t>
            </a:r>
          </a:p>
          <a:p>
            <a:r>
              <a:rPr lang="en-US" altLang="en-US" dirty="0">
                <a:ea typeface="ＭＳ Ｐゴシック" panose="020B0600070205080204" pitchFamily="34" charset="-128"/>
              </a:rPr>
              <a:t>This vision raises serious corporate governance issues. This vision of CSR is not consistent with value maximization; it destroys firm value.</a:t>
            </a:r>
            <a:endParaRPr lang="en-US" dirty="0"/>
          </a:p>
          <a:p>
            <a:endParaRPr lang="en-US" dirty="0"/>
          </a:p>
        </p:txBody>
      </p:sp>
    </p:spTree>
    <p:extLst>
      <p:ext uri="{BB962C8B-B14F-4D97-AF65-F5344CB8AC3E}">
        <p14:creationId xmlns:p14="http://schemas.microsoft.com/office/powerpoint/2010/main" val="1296606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AutoShape 2">
            <a:extLst>
              <a:ext uri="{FF2B5EF4-FFF2-40B4-BE49-F238E27FC236}">
                <a16:creationId xmlns:a16="http://schemas.microsoft.com/office/drawing/2014/main" id="{A227C55F-6DFB-6645-B716-8D4EEDE96A2E}"/>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agency problem</a:t>
            </a:r>
          </a:p>
        </p:txBody>
      </p:sp>
      <p:sp>
        <p:nvSpPr>
          <p:cNvPr id="33794" name="Rectangle 3">
            <a:extLst>
              <a:ext uri="{FF2B5EF4-FFF2-40B4-BE49-F238E27FC236}">
                <a16:creationId xmlns:a16="http://schemas.microsoft.com/office/drawing/2014/main" id="{2A8B7FC6-D315-EE4C-A438-B309640EB033}"/>
              </a:ext>
            </a:extLst>
          </p:cNvPr>
          <p:cNvSpPr>
            <a:spLocks noGrp="1" noChangeArrowheads="1"/>
          </p:cNvSpPr>
          <p:nvPr>
            <p:ph idx="1"/>
          </p:nvPr>
        </p:nvSpPr>
        <p:spPr/>
        <p:txBody>
          <a:bodyPr>
            <a:normAutofit lnSpcReduction="10000"/>
          </a:bodyPr>
          <a:lstStyle/>
          <a:p>
            <a:pPr eaLnBrk="1" hangingPunct="1">
              <a:lnSpc>
                <a:spcPct val="90000"/>
              </a:lnSpc>
            </a:pPr>
            <a:r>
              <a:rPr lang="en-US" altLang="en-US" sz="2400" dirty="0">
                <a:ea typeface="ＭＳ Ｐゴシック" panose="020B0600070205080204" pitchFamily="34" charset="-128"/>
              </a:rPr>
              <a:t>Agency relationship:</a:t>
            </a:r>
          </a:p>
          <a:p>
            <a:pPr lvl="1" eaLnBrk="1" hangingPunct="1">
              <a:lnSpc>
                <a:spcPct val="90000"/>
              </a:lnSpc>
            </a:pPr>
            <a:r>
              <a:rPr lang="en-US" altLang="en-US" sz="2000" dirty="0">
                <a:ea typeface="ＭＳ Ｐゴシック" panose="020B0600070205080204" pitchFamily="34" charset="-128"/>
              </a:rPr>
              <a:t>Principals (citizens) hire an agent (the president) to represent their interest.</a:t>
            </a:r>
          </a:p>
          <a:p>
            <a:pPr lvl="1" eaLnBrk="1" hangingPunct="1">
              <a:lnSpc>
                <a:spcPct val="90000"/>
              </a:lnSpc>
            </a:pPr>
            <a:r>
              <a:rPr lang="en-US" altLang="en-US" sz="2000" dirty="0">
                <a:ea typeface="ＭＳ Ｐゴシック" panose="020B0600070205080204" pitchFamily="34" charset="-128"/>
              </a:rPr>
              <a:t>Principles (stockholders) hire agents (managers)  to run the company.</a:t>
            </a:r>
          </a:p>
          <a:p>
            <a:pPr eaLnBrk="1" hangingPunct="1">
              <a:lnSpc>
                <a:spcPct val="90000"/>
              </a:lnSpc>
            </a:pPr>
            <a:r>
              <a:rPr lang="en-US" altLang="en-US" sz="2400" dirty="0">
                <a:ea typeface="ＭＳ Ｐゴシック" panose="020B0600070205080204" pitchFamily="34" charset="-128"/>
              </a:rPr>
              <a:t>Agency problem:</a:t>
            </a:r>
          </a:p>
          <a:p>
            <a:pPr lvl="1" eaLnBrk="1" hangingPunct="1">
              <a:lnSpc>
                <a:spcPct val="90000"/>
              </a:lnSpc>
            </a:pPr>
            <a:r>
              <a:rPr lang="en-US" altLang="en-US" sz="2000" dirty="0">
                <a:ea typeface="ＭＳ Ｐゴシック" panose="020B0600070205080204" pitchFamily="34" charset="-128"/>
              </a:rPr>
              <a:t>Conflict of interest between principals and agents.</a:t>
            </a:r>
          </a:p>
          <a:p>
            <a:pPr lvl="1" eaLnBrk="1" hangingPunct="1">
              <a:lnSpc>
                <a:spcPct val="90000"/>
              </a:lnSpc>
            </a:pPr>
            <a:r>
              <a:rPr lang="en-US" altLang="en-US" sz="2000" dirty="0">
                <a:ea typeface="ＭＳ Ｐゴシック" panose="020B0600070205080204" pitchFamily="34" charset="-128"/>
              </a:rPr>
              <a:t>This occurs in a corporate setting whenever the agents do not hold 100% of the firm</a:t>
            </a:r>
            <a:r>
              <a:rPr lang="ja-JP" altLang="en-US" sz="2000">
                <a:ea typeface="ＭＳ Ｐゴシック" panose="020B0600070205080204" pitchFamily="34" charset="-128"/>
              </a:rPr>
              <a:t>’</a:t>
            </a:r>
            <a:r>
              <a:rPr lang="en-US" altLang="ja-JP" sz="2000" dirty="0">
                <a:ea typeface="ＭＳ Ｐゴシック" panose="020B0600070205080204" pitchFamily="34" charset="-128"/>
              </a:rPr>
              <a:t>s shares.</a:t>
            </a:r>
          </a:p>
          <a:p>
            <a:pPr lvl="1" eaLnBrk="1" hangingPunct="1">
              <a:lnSpc>
                <a:spcPct val="90000"/>
              </a:lnSpc>
            </a:pPr>
            <a:r>
              <a:rPr lang="en-US" altLang="en-US" sz="2000" dirty="0">
                <a:ea typeface="ＭＳ Ｐゴシック" panose="020B0600070205080204" pitchFamily="34" charset="-128"/>
              </a:rPr>
              <a:t>The source of agency problems is the separation of (owners</a:t>
            </a:r>
            <a:r>
              <a:rPr lang="ja-JP" altLang="en-US" sz="2000">
                <a:ea typeface="ＭＳ Ｐゴシック" panose="020B0600070205080204" pitchFamily="34" charset="-128"/>
              </a:rPr>
              <a:t>’</a:t>
            </a:r>
            <a:r>
              <a:rPr lang="en-US" altLang="ja-JP" sz="2000" dirty="0">
                <a:ea typeface="ＭＳ Ｐゴシック" panose="020B0600070205080204" pitchFamily="34" charset="-128"/>
              </a:rPr>
              <a:t>) control and management.</a:t>
            </a:r>
          </a:p>
          <a:p>
            <a:pPr lvl="1" eaLnBrk="1" hangingPunct="1">
              <a:lnSpc>
                <a:spcPct val="90000"/>
              </a:lnSpc>
            </a:pPr>
            <a:r>
              <a:rPr lang="en-US" altLang="ja-JP" sz="2000" dirty="0">
                <a:ea typeface="ＭＳ Ｐゴシック" panose="020B0600070205080204" pitchFamily="34" charset="-128"/>
              </a:rPr>
              <a:t>Example: the 3</a:t>
            </a:r>
            <a:r>
              <a:rPr lang="en-US" altLang="ja-JP" sz="2000" baseline="30000" dirty="0">
                <a:ea typeface="ＭＳ Ｐゴシック" panose="020B0600070205080204" pitchFamily="34" charset="-128"/>
              </a:rPr>
              <a:t>rd</a:t>
            </a:r>
            <a:r>
              <a:rPr lang="en-US" altLang="ja-JP" sz="2000" dirty="0">
                <a:ea typeface="ＭＳ Ｐゴシック" panose="020B0600070205080204" pitchFamily="34" charset="-128"/>
              </a:rPr>
              <a:t> vision of CSR.</a:t>
            </a:r>
          </a:p>
          <a:p>
            <a:pPr eaLnBrk="1" hangingPunct="1">
              <a:lnSpc>
                <a:spcPct val="90000"/>
              </a:lnSpc>
              <a:buFont typeface="Wingdings" pitchFamily="2" charset="2"/>
              <a:buNone/>
            </a:pPr>
            <a:endParaRPr lang="en-US" altLang="en-US" sz="2400" dirty="0">
              <a:ea typeface="ＭＳ Ｐゴシック" panose="020B0600070205080204" pitchFamily="34"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AutoShape 2">
            <a:extLst>
              <a:ext uri="{FF2B5EF4-FFF2-40B4-BE49-F238E27FC236}">
                <a16:creationId xmlns:a16="http://schemas.microsoft.com/office/drawing/2014/main" id="{A02F65D6-50C0-B14F-8FE2-CBD7086B80A0}"/>
              </a:ext>
            </a:extLst>
          </p:cNvPr>
          <p:cNvSpPr>
            <a:spLocks noGrp="1" noChangeArrowheads="1"/>
          </p:cNvSpPr>
          <p:nvPr>
            <p:ph type="title"/>
          </p:nvPr>
        </p:nvSpPr>
        <p:spPr>
          <a:xfrm>
            <a:off x="762000" y="838200"/>
            <a:ext cx="7924800" cy="1143000"/>
          </a:xfrm>
        </p:spPr>
        <p:txBody>
          <a:bodyPr/>
          <a:lstStyle/>
          <a:p>
            <a:pPr eaLnBrk="1" hangingPunct="1"/>
            <a:r>
              <a:rPr lang="en-US" altLang="en-US">
                <a:ea typeface="ＭＳ Ｐゴシック" panose="020B0600070205080204" pitchFamily="34" charset="-128"/>
              </a:rPr>
              <a:t>Agency costs</a:t>
            </a:r>
          </a:p>
        </p:txBody>
      </p:sp>
      <p:sp>
        <p:nvSpPr>
          <p:cNvPr id="34818" name="Rectangle 3">
            <a:extLst>
              <a:ext uri="{FF2B5EF4-FFF2-40B4-BE49-F238E27FC236}">
                <a16:creationId xmlns:a16="http://schemas.microsoft.com/office/drawing/2014/main" id="{00C3F36F-880B-3344-939A-B951171B3C5D}"/>
              </a:ext>
            </a:extLst>
          </p:cNvPr>
          <p:cNvSpPr>
            <a:spLocks noGrp="1" noChangeArrowheads="1"/>
          </p:cNvSpPr>
          <p:nvPr>
            <p:ph idx="1"/>
          </p:nvPr>
        </p:nvSpPr>
        <p:spPr/>
        <p:txBody>
          <a:bodyPr/>
          <a:lstStyle/>
          <a:p>
            <a:pPr marL="533400" indent="-533400" eaLnBrk="1" hangingPunct="1"/>
            <a:r>
              <a:rPr lang="en-US" altLang="en-US">
                <a:ea typeface="ＭＳ Ｐゴシック" panose="020B0600070205080204" pitchFamily="34" charset="-128"/>
              </a:rPr>
              <a:t>Direct costs: (1) unnecessary expenses, such as a corporate jet, and (2) monitoring costs.</a:t>
            </a:r>
          </a:p>
          <a:p>
            <a:pPr marL="533400" indent="-533400" eaLnBrk="1" hangingPunct="1"/>
            <a:r>
              <a:rPr lang="en-US" altLang="en-US">
                <a:ea typeface="ＭＳ Ｐゴシック" panose="020B0600070205080204" pitchFamily="34" charset="-128"/>
              </a:rPr>
              <a:t>Indirect costs.  For example, a manager may choose not to take on the optimal investment.  She/he may prefer a less risky project so that she/he has a higher probability keeping her/his tenure.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AutoShape 2">
            <a:extLst>
              <a:ext uri="{FF2B5EF4-FFF2-40B4-BE49-F238E27FC236}">
                <a16:creationId xmlns:a16="http://schemas.microsoft.com/office/drawing/2014/main" id="{17F9E294-5939-CB44-BE6C-7F7DEB1F2FCC}"/>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Managerial incentives</a:t>
            </a:r>
          </a:p>
        </p:txBody>
      </p:sp>
      <p:sp>
        <p:nvSpPr>
          <p:cNvPr id="35842" name="Rectangle 3">
            <a:extLst>
              <a:ext uri="{FF2B5EF4-FFF2-40B4-BE49-F238E27FC236}">
                <a16:creationId xmlns:a16="http://schemas.microsoft.com/office/drawing/2014/main" id="{D850F26C-C80E-3A45-993A-75A14902BD56}"/>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Managerial goals are frequently different from shareholders</a:t>
            </a:r>
            <a:r>
              <a:rPr lang="ja-JP" altLang="en-US">
                <a:ea typeface="ＭＳ Ｐゴシック" panose="020B0600070205080204" pitchFamily="34" charset="-128"/>
              </a:rPr>
              <a:t>’</a:t>
            </a:r>
            <a:r>
              <a:rPr lang="en-US" altLang="ja-JP">
                <a:ea typeface="ＭＳ Ｐゴシック" panose="020B0600070205080204" pitchFamily="34" charset="-128"/>
              </a:rPr>
              <a:t> goals.</a:t>
            </a:r>
          </a:p>
          <a:p>
            <a:pPr lvl="1" eaLnBrk="1" hangingPunct="1"/>
            <a:r>
              <a:rPr lang="en-US" altLang="en-US">
                <a:ea typeface="ＭＳ Ｐゴシック" panose="020B0600070205080204" pitchFamily="34" charset="-128"/>
              </a:rPr>
              <a:t>Expensive perks.</a:t>
            </a:r>
          </a:p>
          <a:p>
            <a:pPr lvl="1" eaLnBrk="1" hangingPunct="1"/>
            <a:r>
              <a:rPr lang="en-US" altLang="en-US">
                <a:ea typeface="ＭＳ Ｐゴシック" panose="020B0600070205080204" pitchFamily="34" charset="-128"/>
              </a:rPr>
              <a:t>Survival.</a:t>
            </a:r>
          </a:p>
          <a:p>
            <a:pPr lvl="1" eaLnBrk="1" hangingPunct="1"/>
            <a:r>
              <a:rPr lang="en-US" altLang="en-US">
                <a:ea typeface="ＭＳ Ｐゴシック" panose="020B0600070205080204" pitchFamily="34" charset="-128"/>
              </a:rPr>
              <a:t>Independence.</a:t>
            </a:r>
          </a:p>
          <a:p>
            <a:pPr eaLnBrk="1" hangingPunct="1"/>
            <a:r>
              <a:rPr lang="en-US" altLang="en-US">
                <a:ea typeface="ＭＳ Ｐゴシック" panose="020B0600070205080204" pitchFamily="34" charset="-128"/>
              </a:rPr>
              <a:t>Growth and size (related to compensation) may not relate to shareholders</a:t>
            </a:r>
            <a:r>
              <a:rPr lang="ja-JP" altLang="en-US">
                <a:ea typeface="ＭＳ Ｐゴシック" panose="020B0600070205080204" pitchFamily="34" charset="-128"/>
              </a:rPr>
              <a:t>’</a:t>
            </a:r>
            <a:r>
              <a:rPr lang="en-US" altLang="ja-JP">
                <a:ea typeface="ＭＳ Ｐゴシック" panose="020B0600070205080204" pitchFamily="34" charset="-128"/>
              </a:rPr>
              <a:t> wealth.</a:t>
            </a:r>
            <a:endParaRPr lang="en-US" altLang="en-US">
              <a:ea typeface="ＭＳ Ｐゴシック"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AutoShape 2">
            <a:extLst>
              <a:ext uri="{FF2B5EF4-FFF2-40B4-BE49-F238E27FC236}">
                <a16:creationId xmlns:a16="http://schemas.microsoft.com/office/drawing/2014/main" id="{D369E8BB-546D-314C-AF83-E845ACFB3FCE}"/>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Corporate governance</a:t>
            </a:r>
          </a:p>
        </p:txBody>
      </p:sp>
      <p:sp>
        <p:nvSpPr>
          <p:cNvPr id="36866" name="Rectangle 3">
            <a:extLst>
              <a:ext uri="{FF2B5EF4-FFF2-40B4-BE49-F238E27FC236}">
                <a16:creationId xmlns:a16="http://schemas.microsoft.com/office/drawing/2014/main" id="{A666862D-1CB8-414A-AC67-271CD92FAFDD}"/>
              </a:ext>
            </a:extLst>
          </p:cNvPr>
          <p:cNvSpPr>
            <a:spLocks noGrp="1" noChangeArrowheads="1"/>
          </p:cNvSpPr>
          <p:nvPr>
            <p:ph idx="1"/>
          </p:nvPr>
        </p:nvSpPr>
        <p:spPr/>
        <p:txBody>
          <a:bodyPr>
            <a:normAutofit fontScale="92500"/>
          </a:bodyPr>
          <a:lstStyle/>
          <a:p>
            <a:r>
              <a:rPr lang="en-US" altLang="en-US" sz="2400" dirty="0">
                <a:ea typeface="ＭＳ Ｐゴシック" panose="020B0600070205080204" pitchFamily="34" charset="-128"/>
              </a:rPr>
              <a:t>Corporate governance: </a:t>
            </a:r>
            <a:r>
              <a:rPr lang="en-US" sz="2400" dirty="0"/>
              <a:t>the structure of rules, practices, and processes used to direct and manage a company.</a:t>
            </a:r>
            <a:endParaRPr lang="en-US" altLang="en-US" sz="2400" dirty="0">
              <a:ea typeface="ＭＳ Ｐゴシック" panose="020B0600070205080204" pitchFamily="34" charset="-128"/>
            </a:endParaRPr>
          </a:p>
          <a:p>
            <a:pPr eaLnBrk="1" hangingPunct="1"/>
            <a:r>
              <a:rPr lang="en-US" altLang="en-US" sz="2400" dirty="0">
                <a:ea typeface="ＭＳ Ｐゴシック" panose="020B0600070205080204" pitchFamily="34" charset="-128"/>
              </a:rPr>
              <a:t>Compensation:</a:t>
            </a:r>
          </a:p>
          <a:p>
            <a:pPr lvl="1" eaLnBrk="1" hangingPunct="1"/>
            <a:r>
              <a:rPr lang="en-US" altLang="en-US" sz="2400" dirty="0">
                <a:ea typeface="ＭＳ Ｐゴシック" panose="020B0600070205080204" pitchFamily="34" charset="-128"/>
              </a:rPr>
              <a:t>Incentives ($$$, options, threat of dismissal, etc.) used to align management and stockholder interests.</a:t>
            </a:r>
          </a:p>
          <a:p>
            <a:pPr eaLnBrk="1" hangingPunct="1"/>
            <a:r>
              <a:rPr lang="en-US" altLang="en-US" sz="2400" dirty="0">
                <a:ea typeface="ＭＳ Ｐゴシック" panose="020B0600070205080204" pitchFamily="34" charset="-128"/>
              </a:rPr>
              <a:t>Corporate control:</a:t>
            </a:r>
          </a:p>
          <a:p>
            <a:pPr lvl="1" eaLnBrk="1" hangingPunct="1"/>
            <a:r>
              <a:rPr lang="en-US" altLang="en-US" sz="2400" dirty="0">
                <a:ea typeface="ＭＳ Ｐゴシック" panose="020B0600070205080204" pitchFamily="34" charset="-128"/>
              </a:rPr>
              <a:t>Managers may take the threat of a takeover seriously and run the business in the interest of shareholders.</a:t>
            </a:r>
          </a:p>
          <a:p>
            <a:pPr eaLnBrk="1" hangingPunct="1"/>
            <a:r>
              <a:rPr lang="en-US" altLang="en-US" sz="2400" dirty="0">
                <a:ea typeface="ＭＳ Ｐゴシック" panose="020B0600070205080204" pitchFamily="34" charset="-128"/>
              </a:rPr>
              <a:t>Pressure from other stakeholders (e.g., CalPERS, a powerful corporate police).</a:t>
            </a:r>
          </a:p>
          <a:p>
            <a:pPr eaLnBrk="1" hangingPunct="1">
              <a:buFont typeface="Wingdings" pitchFamily="2" charset="2"/>
              <a:buNone/>
            </a:pPr>
            <a:endParaRPr lang="en-US" altLang="en-US" sz="2400" dirty="0">
              <a:ea typeface="ＭＳ Ｐゴシック" panose="020B0600070205080204"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97CF-78AB-E64E-9EE8-B2CEFB86BB1F}"/>
              </a:ext>
            </a:extLst>
          </p:cNvPr>
          <p:cNvSpPr>
            <a:spLocks noGrp="1"/>
          </p:cNvSpPr>
          <p:nvPr>
            <p:ph type="title"/>
          </p:nvPr>
        </p:nvSpPr>
        <p:spPr/>
        <p:txBody>
          <a:bodyPr>
            <a:normAutofit/>
          </a:bodyPr>
          <a:lstStyle/>
          <a:p>
            <a:r>
              <a:rPr lang="en-US" sz="3600" dirty="0"/>
              <a:t>Stakeholders </a:t>
            </a:r>
            <a:r>
              <a:rPr lang="en-US" sz="3600" dirty="0" err="1"/>
              <a:t>w.r.t</a:t>
            </a:r>
            <a:r>
              <a:rPr lang="en-US" sz="3600" dirty="0"/>
              <a:t>. corporate governance – governments?</a:t>
            </a:r>
          </a:p>
        </p:txBody>
      </p:sp>
      <p:sp>
        <p:nvSpPr>
          <p:cNvPr id="3" name="Content Placeholder 2">
            <a:extLst>
              <a:ext uri="{FF2B5EF4-FFF2-40B4-BE49-F238E27FC236}">
                <a16:creationId xmlns:a16="http://schemas.microsoft.com/office/drawing/2014/main" id="{A867D4A1-BC56-2C4D-91F0-6CA4DA4EB1E7}"/>
              </a:ext>
            </a:extLst>
          </p:cNvPr>
          <p:cNvSpPr>
            <a:spLocks noGrp="1"/>
          </p:cNvSpPr>
          <p:nvPr>
            <p:ph idx="1"/>
          </p:nvPr>
        </p:nvSpPr>
        <p:spPr/>
        <p:txBody>
          <a:bodyPr/>
          <a:lstStyle/>
          <a:p>
            <a:r>
              <a:rPr lang="en-US" dirty="0"/>
              <a:t>China’s stock regulator plans to propose new rules that could thwart internet companies’ plans to list in the U.S.</a:t>
            </a:r>
          </a:p>
          <a:p>
            <a:r>
              <a:rPr lang="en-US" dirty="0"/>
              <a:t>China plans to propose new rules that would ban companies with large amounts of sensitive consumer data from going public in the U.S.  </a:t>
            </a:r>
          </a:p>
          <a:p>
            <a:r>
              <a:rPr lang="en-US" dirty="0"/>
              <a:t>Source: WSJ, 08/2021</a:t>
            </a:r>
          </a:p>
        </p:txBody>
      </p:sp>
    </p:spTree>
    <p:extLst>
      <p:ext uri="{BB962C8B-B14F-4D97-AF65-F5344CB8AC3E}">
        <p14:creationId xmlns:p14="http://schemas.microsoft.com/office/powerpoint/2010/main" val="372660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81F20EF0-E749-1344-8BDF-604D364633E5}"/>
              </a:ext>
            </a:extLst>
          </p:cNvPr>
          <p:cNvSpPr>
            <a:spLocks noGrp="1"/>
          </p:cNvSpPr>
          <p:nvPr>
            <p:ph type="title"/>
          </p:nvPr>
        </p:nvSpPr>
        <p:spPr/>
        <p:txBody>
          <a:bodyPr/>
          <a:lstStyle/>
          <a:p>
            <a:r>
              <a:rPr lang="en-US" altLang="en-US">
                <a:ea typeface="ＭＳ Ｐゴシック" panose="020B0600070205080204" pitchFamily="34" charset="-128"/>
              </a:rPr>
              <a:t>Sarbanes-Oxley Act (2002)</a:t>
            </a:r>
          </a:p>
        </p:txBody>
      </p:sp>
      <p:sp>
        <p:nvSpPr>
          <p:cNvPr id="37890" name="Content Placeholder 2">
            <a:extLst>
              <a:ext uri="{FF2B5EF4-FFF2-40B4-BE49-F238E27FC236}">
                <a16:creationId xmlns:a16="http://schemas.microsoft.com/office/drawing/2014/main" id="{BA1CFD4C-1A42-E841-86F0-D0A22088CDBB}"/>
              </a:ext>
            </a:extLst>
          </p:cNvPr>
          <p:cNvSpPr>
            <a:spLocks noGrp="1"/>
          </p:cNvSpPr>
          <p:nvPr>
            <p:ph idx="1"/>
          </p:nvPr>
        </p:nvSpPr>
        <p:spPr/>
        <p:txBody>
          <a:bodyPr/>
          <a:lstStyle/>
          <a:p>
            <a:r>
              <a:rPr lang="ja-JP" altLang="en-US">
                <a:ea typeface="ＭＳ Ｐゴシック" panose="020B0600070205080204" pitchFamily="34" charset="-128"/>
              </a:rPr>
              <a:t>“</a:t>
            </a:r>
            <a:r>
              <a:rPr lang="en-US" altLang="ja-JP">
                <a:ea typeface="ＭＳ Ｐゴシック" panose="020B0600070205080204" pitchFamily="34" charset="-128"/>
              </a:rPr>
              <a:t>Sarbox.</a:t>
            </a:r>
            <a:r>
              <a:rPr lang="ja-JP" altLang="en-US">
                <a:ea typeface="ＭＳ Ｐゴシック" panose="020B0600070205080204" pitchFamily="34" charset="-128"/>
              </a:rPr>
              <a:t>”</a:t>
            </a:r>
            <a:endParaRPr lang="en-US" altLang="ja-JP">
              <a:ea typeface="ＭＳ Ｐゴシック" panose="020B0600070205080204" pitchFamily="34" charset="-128"/>
            </a:endParaRPr>
          </a:p>
          <a:p>
            <a:r>
              <a:rPr lang="en-US" altLang="en-US">
                <a:ea typeface="ＭＳ Ｐゴシック" panose="020B0600070205080204" pitchFamily="34" charset="-128"/>
              </a:rPr>
              <a:t>10K must have an assessment of the firm</a:t>
            </a:r>
            <a:r>
              <a:rPr lang="ja-JP" altLang="en-US">
                <a:ea typeface="ＭＳ Ｐゴシック" panose="020B0600070205080204" pitchFamily="34" charset="-128"/>
              </a:rPr>
              <a:t>’</a:t>
            </a:r>
            <a:r>
              <a:rPr lang="en-US" altLang="ja-JP">
                <a:ea typeface="ＭＳ Ｐゴシック" panose="020B0600070205080204" pitchFamily="34" charset="-128"/>
              </a:rPr>
              <a:t>s internal control structure and financial reporting.</a:t>
            </a:r>
          </a:p>
          <a:p>
            <a:r>
              <a:rPr lang="en-US" altLang="en-US">
                <a:ea typeface="ＭＳ Ｐゴシック" panose="020B0600070205080204" pitchFamily="34" charset="-128"/>
              </a:rPr>
              <a:t>The officers must explicitly declare that 10K does not contain any false statements or material omissions.</a:t>
            </a:r>
          </a:p>
          <a:p>
            <a:r>
              <a:rPr lang="en-US" altLang="en-US">
                <a:ea typeface="ＭＳ Ｐゴシック" panose="020B0600070205080204" pitchFamily="34" charset="-128"/>
              </a:rPr>
              <a:t>The officers are responsible for all internal controls.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EB6DA365-0393-8440-969F-A64ABA7CFAA9}"/>
              </a:ext>
            </a:extLst>
          </p:cNvPr>
          <p:cNvSpPr>
            <a:spLocks noGrp="1"/>
          </p:cNvSpPr>
          <p:nvPr>
            <p:ph type="title"/>
          </p:nvPr>
        </p:nvSpPr>
        <p:spPr/>
        <p:txBody>
          <a:bodyPr/>
          <a:lstStyle/>
          <a:p>
            <a:r>
              <a:rPr lang="en-US" altLang="en-US">
                <a:ea typeface="ＭＳ Ｐゴシック" panose="020B0600070205080204" pitchFamily="34" charset="-128"/>
              </a:rPr>
              <a:t>Ethics</a:t>
            </a:r>
          </a:p>
        </p:txBody>
      </p:sp>
      <p:sp>
        <p:nvSpPr>
          <p:cNvPr id="38914" name="Content Placeholder 2">
            <a:extLst>
              <a:ext uri="{FF2B5EF4-FFF2-40B4-BE49-F238E27FC236}">
                <a16:creationId xmlns:a16="http://schemas.microsoft.com/office/drawing/2014/main" id="{A628A94A-AE59-FC43-BA62-402F612683B0}"/>
              </a:ext>
            </a:extLst>
          </p:cNvPr>
          <p:cNvSpPr>
            <a:spLocks noGrp="1"/>
          </p:cNvSpPr>
          <p:nvPr>
            <p:ph idx="1"/>
          </p:nvPr>
        </p:nvSpPr>
        <p:spPr/>
        <p:txBody>
          <a:bodyPr>
            <a:normAutofit/>
          </a:bodyPr>
          <a:lstStyle/>
          <a:p>
            <a:r>
              <a:rPr lang="en-US" altLang="en-US" sz="2400" dirty="0">
                <a:ea typeface="ＭＳ Ｐゴシック" panose="020B0600070205080204" pitchFamily="34" charset="-128"/>
              </a:rPr>
              <a:t>Managers are expected to behave in an ethical manner.</a:t>
            </a:r>
          </a:p>
          <a:p>
            <a:r>
              <a:rPr lang="en-US" altLang="en-US" sz="2400" dirty="0">
                <a:ea typeface="ＭＳ Ｐゴシック" panose="020B0600070205080204" pitchFamily="34" charset="-128"/>
              </a:rPr>
              <a:t>The province of ethics is to sort out what is good and bad.</a:t>
            </a:r>
          </a:p>
          <a:p>
            <a:r>
              <a:rPr lang="en-US" altLang="en-US" sz="2400" dirty="0">
                <a:ea typeface="ＭＳ Ｐゴシック" panose="020B0600070205080204" pitchFamily="34" charset="-128"/>
              </a:rPr>
              <a:t>But, what is the criterion or guideline for doing so?</a:t>
            </a:r>
          </a:p>
          <a:p>
            <a:r>
              <a:rPr lang="en-US" altLang="en-US" sz="2400" dirty="0">
                <a:ea typeface="ＭＳ Ｐゴシック" panose="020B0600070205080204" pitchFamily="34" charset="-128"/>
              </a:rPr>
              <a:t>Philosophers came up with some criteria, but none of them makes sorting out what is good and bad an easy task.</a:t>
            </a:r>
          </a:p>
          <a:p>
            <a:r>
              <a:rPr lang="en-US" altLang="en-US" sz="2400" dirty="0">
                <a:ea typeface="ＭＳ Ｐゴシック" panose="020B0600070205080204" pitchFamily="34" charset="-128"/>
              </a:rPr>
              <a:t>Here, we introduce two of these criteria.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a16="http://schemas.microsoft.com/office/drawing/2014/main" id="{DE568186-C29A-964A-AC39-D0652E1D0F45}"/>
              </a:ext>
            </a:extLst>
          </p:cNvPr>
          <p:cNvSpPr>
            <a:spLocks noGrp="1"/>
          </p:cNvSpPr>
          <p:nvPr>
            <p:ph type="title"/>
          </p:nvPr>
        </p:nvSpPr>
        <p:spPr/>
        <p:txBody>
          <a:bodyPr/>
          <a:lstStyle/>
          <a:p>
            <a:r>
              <a:rPr lang="en-US" altLang="en-US">
                <a:ea typeface="ＭＳ Ｐゴシック" panose="020B0600070205080204" pitchFamily="34" charset="-128"/>
              </a:rPr>
              <a:t>Principle 1</a:t>
            </a:r>
          </a:p>
        </p:txBody>
      </p:sp>
      <p:sp>
        <p:nvSpPr>
          <p:cNvPr id="39938" name="Content Placeholder 2">
            <a:extLst>
              <a:ext uri="{FF2B5EF4-FFF2-40B4-BE49-F238E27FC236}">
                <a16:creationId xmlns:a16="http://schemas.microsoft.com/office/drawing/2014/main" id="{8787A187-E6E2-9C4B-A87D-3EB6F8300335}"/>
              </a:ext>
            </a:extLst>
          </p:cNvPr>
          <p:cNvSpPr>
            <a:spLocks noGrp="1"/>
          </p:cNvSpPr>
          <p:nvPr>
            <p:ph idx="1"/>
          </p:nvPr>
        </p:nvSpPr>
        <p:spPr/>
        <p:txBody>
          <a:bodyPr/>
          <a:lstStyle/>
          <a:p>
            <a:r>
              <a:rPr lang="en-US" altLang="en-US">
                <a:ea typeface="ＭＳ Ｐゴシック" panose="020B0600070205080204" pitchFamily="34" charset="-128"/>
              </a:rPr>
              <a:t>Golden rule: Do unto others as you would have others do onto you.</a:t>
            </a:r>
          </a:p>
          <a:p>
            <a:r>
              <a:rPr lang="en-US" altLang="en-US">
                <a:ea typeface="ＭＳ Ｐゴシック" panose="020B0600070205080204" pitchFamily="34" charset="-128"/>
              </a:rPr>
              <a:t>But the next example, the so-called Sopranoism, shows the limitation of this principle: Whack the next guy with the same respect you</a:t>
            </a:r>
            <a:r>
              <a:rPr lang="ja-JP" altLang="en-US">
                <a:ea typeface="ＭＳ Ｐゴシック" panose="020B0600070205080204" pitchFamily="34" charset="-128"/>
              </a:rPr>
              <a:t>’</a:t>
            </a:r>
            <a:r>
              <a:rPr lang="en-US" altLang="ja-JP">
                <a:ea typeface="ＭＳ Ｐゴシック" panose="020B0600070205080204" pitchFamily="34" charset="-128"/>
              </a:rPr>
              <a:t>d like to be whacked with, you know? (Source: Cathcart and Klein, 2007).</a:t>
            </a:r>
            <a:endParaRPr lang="en-US" altLang="en-US">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a:extLst>
              <a:ext uri="{FF2B5EF4-FFF2-40B4-BE49-F238E27FC236}">
                <a16:creationId xmlns:a16="http://schemas.microsoft.com/office/drawing/2014/main" id="{C15EF5BE-93C0-A54A-AD89-C5B42F5DAB70}"/>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Main tasks of corporate finance</a:t>
            </a:r>
          </a:p>
        </p:txBody>
      </p:sp>
      <p:sp>
        <p:nvSpPr>
          <p:cNvPr id="16386" name="Rectangle 3">
            <a:extLst>
              <a:ext uri="{FF2B5EF4-FFF2-40B4-BE49-F238E27FC236}">
                <a16:creationId xmlns:a16="http://schemas.microsoft.com/office/drawing/2014/main" id="{20CED0D2-A413-0B45-8476-C9D7A57002CB}"/>
              </a:ext>
            </a:extLst>
          </p:cNvPr>
          <p:cNvSpPr>
            <a:spLocks noGrp="1" noChangeArrowheads="1"/>
          </p:cNvSpPr>
          <p:nvPr>
            <p:ph idx="1"/>
          </p:nvPr>
        </p:nvSpPr>
        <p:spPr/>
        <p:txBody>
          <a:bodyPr/>
          <a:lstStyle/>
          <a:p>
            <a:pPr marL="533400" indent="-533400" eaLnBrk="1" hangingPunct="1">
              <a:lnSpc>
                <a:spcPct val="90000"/>
              </a:lnSpc>
              <a:buSzTx/>
              <a:buFontTx/>
              <a:buChar char="•"/>
            </a:pPr>
            <a:r>
              <a:rPr lang="en-US" altLang="en-US" dirty="0">
                <a:ea typeface="ＭＳ Ｐゴシック" panose="020B0600070205080204" pitchFamily="34" charset="-128"/>
              </a:rPr>
              <a:t>Capital budgeting: the process of planning and managing a firm</a:t>
            </a:r>
            <a:r>
              <a:rPr lang="ja-JP" altLang="en-US">
                <a:ea typeface="ＭＳ Ｐゴシック" panose="020B0600070205080204" pitchFamily="34" charset="-128"/>
              </a:rPr>
              <a:t>’</a:t>
            </a:r>
            <a:r>
              <a:rPr lang="en-US" altLang="ja-JP" dirty="0">
                <a:ea typeface="ＭＳ Ｐゴシック" panose="020B0600070205080204" pitchFamily="34" charset="-128"/>
              </a:rPr>
              <a:t>s long-term investments </a:t>
            </a:r>
            <a:r>
              <a:rPr lang="en-US" altLang="ja-JP" dirty="0">
                <a:ea typeface="ＭＳ Ｐゴシック" panose="020B0600070205080204" pitchFamily="34" charset="-128"/>
                <a:sym typeface="Symbol" pitchFamily="2" charset="2"/>
              </a:rPr>
              <a:t></a:t>
            </a:r>
            <a:r>
              <a:rPr lang="en-US" altLang="ja-JP" dirty="0">
                <a:ea typeface="ＭＳ Ｐゴシック" panose="020B0600070205080204" pitchFamily="34" charset="-128"/>
              </a:rPr>
              <a:t> fixed assets.</a:t>
            </a:r>
          </a:p>
          <a:p>
            <a:pPr marL="933450" lvl="1" indent="-533400" eaLnBrk="1" hangingPunct="1">
              <a:lnSpc>
                <a:spcPct val="90000"/>
              </a:lnSpc>
              <a:buSzTx/>
              <a:buFontTx/>
              <a:buChar char="•"/>
            </a:pPr>
            <a:r>
              <a:rPr lang="en-US" altLang="en-US" dirty="0">
                <a:ea typeface="ＭＳ Ｐゴシック" panose="020B0600070205080204" pitchFamily="34" charset="-128"/>
              </a:rPr>
              <a:t>Example: deciding whether or not to open a new restaurant.</a:t>
            </a:r>
          </a:p>
          <a:p>
            <a:pPr marL="933450" lvl="1" indent="-533400" eaLnBrk="1" hangingPunct="1">
              <a:lnSpc>
                <a:spcPct val="90000"/>
              </a:lnSpc>
              <a:buSzTx/>
              <a:buFontTx/>
              <a:buChar char="•"/>
            </a:pPr>
            <a:r>
              <a:rPr lang="en-US" altLang="en-US" dirty="0">
                <a:ea typeface="ＭＳ Ｐゴシック" panose="020B0600070205080204" pitchFamily="34" charset="-128"/>
              </a:rPr>
              <a:t>Example: deciding whether or not to introduce a new line of products.</a:t>
            </a:r>
          </a:p>
          <a:p>
            <a:pPr marL="533400" indent="-533400" eaLnBrk="1" hangingPunct="1">
              <a:lnSpc>
                <a:spcPct val="90000"/>
              </a:lnSpc>
              <a:buSzTx/>
              <a:buFontTx/>
              <a:buChar char="•"/>
            </a:pPr>
            <a:r>
              <a:rPr lang="en-US" altLang="en-US" dirty="0">
                <a:ea typeface="ＭＳ Ｐゴシック" panose="020B0600070205080204" pitchFamily="34" charset="-128"/>
              </a:rPr>
              <a:t>Capital structure: the mixture of debt and equity maintained by the firm </a:t>
            </a:r>
            <a:r>
              <a:rPr lang="en-US" altLang="en-US" dirty="0">
                <a:ea typeface="ＭＳ Ｐゴシック" panose="020B0600070205080204" pitchFamily="34" charset="-128"/>
                <a:sym typeface="Symbol" pitchFamily="2" charset="2"/>
              </a:rPr>
              <a:t></a:t>
            </a:r>
            <a:r>
              <a:rPr lang="en-US" altLang="en-US" dirty="0">
                <a:ea typeface="ＭＳ Ｐゴシック" panose="020B0600070205080204" pitchFamily="34" charset="-128"/>
              </a:rPr>
              <a:t> S-T and L-T debt and equity.</a:t>
            </a:r>
          </a:p>
          <a:p>
            <a:pPr marL="533400" indent="-533400" eaLnBrk="1" hangingPunct="1">
              <a:lnSpc>
                <a:spcPct val="90000"/>
              </a:lnSpc>
              <a:buSzTx/>
              <a:buFontTx/>
              <a:buChar char="•"/>
            </a:pPr>
            <a:r>
              <a:rPr lang="en-US" altLang="en-US" dirty="0">
                <a:ea typeface="ＭＳ Ｐゴシック" panose="020B0600070205080204" pitchFamily="34" charset="-128"/>
              </a:rPr>
              <a:t>Working capital management: a firm</a:t>
            </a:r>
            <a:r>
              <a:rPr lang="ja-JP" altLang="en-US">
                <a:ea typeface="ＭＳ Ｐゴシック" panose="020B0600070205080204" pitchFamily="34" charset="-128"/>
              </a:rPr>
              <a:t>’</a:t>
            </a:r>
            <a:r>
              <a:rPr lang="en-US" altLang="ja-JP" dirty="0">
                <a:ea typeface="ＭＳ Ｐゴシック" panose="020B0600070205080204" pitchFamily="34" charset="-128"/>
              </a:rPr>
              <a:t>s short-term assets and liabilities </a:t>
            </a:r>
            <a:r>
              <a:rPr lang="en-US" altLang="ja-JP" dirty="0">
                <a:ea typeface="ＭＳ Ｐゴシック" panose="020B0600070205080204" pitchFamily="34" charset="-128"/>
                <a:sym typeface="Symbol" pitchFamily="2" charset="2"/>
              </a:rPr>
              <a:t></a:t>
            </a:r>
            <a:r>
              <a:rPr lang="en-US" altLang="ja-JP" dirty="0">
                <a:ea typeface="ＭＳ Ｐゴシック" panose="020B0600070205080204" pitchFamily="34" charset="-128"/>
              </a:rPr>
              <a:t> current assets and current liabilities.</a:t>
            </a:r>
          </a:p>
          <a:p>
            <a:pPr marL="533400" indent="-533400" eaLnBrk="1" hangingPunct="1">
              <a:lnSpc>
                <a:spcPct val="90000"/>
              </a:lnSpc>
            </a:pPr>
            <a:endParaRPr lang="en-US" altLang="en-US" dirty="0">
              <a:ea typeface="ＭＳ Ｐゴシック"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E9BCDA7F-4FB5-C64F-B39A-A7CA15867E50}"/>
              </a:ext>
            </a:extLst>
          </p:cNvPr>
          <p:cNvSpPr>
            <a:spLocks noGrp="1"/>
          </p:cNvSpPr>
          <p:nvPr>
            <p:ph type="title"/>
          </p:nvPr>
        </p:nvSpPr>
        <p:spPr/>
        <p:txBody>
          <a:bodyPr/>
          <a:lstStyle/>
          <a:p>
            <a:r>
              <a:rPr lang="en-US" altLang="en-US">
                <a:ea typeface="ＭＳ Ｐゴシック" panose="020B0600070205080204" pitchFamily="34" charset="-128"/>
              </a:rPr>
              <a:t>Principle II</a:t>
            </a:r>
          </a:p>
        </p:txBody>
      </p:sp>
      <p:sp>
        <p:nvSpPr>
          <p:cNvPr id="40962" name="Content Placeholder 2">
            <a:extLst>
              <a:ext uri="{FF2B5EF4-FFF2-40B4-BE49-F238E27FC236}">
                <a16:creationId xmlns:a16="http://schemas.microsoft.com/office/drawing/2014/main" id="{472C9054-6128-2843-B4A1-57D964A0B974}"/>
              </a:ext>
            </a:extLst>
          </p:cNvPr>
          <p:cNvSpPr>
            <a:spLocks noGrp="1"/>
          </p:cNvSpPr>
          <p:nvPr>
            <p:ph idx="1"/>
          </p:nvPr>
        </p:nvSpPr>
        <p:spPr/>
        <p:txBody>
          <a:bodyPr/>
          <a:lstStyle/>
          <a:p>
            <a:r>
              <a:rPr lang="en-US" altLang="en-US">
                <a:ea typeface="ＭＳ Ｐゴシック" panose="020B0600070205080204" pitchFamily="34" charset="-128"/>
              </a:rPr>
              <a:t>Confucianism: Do not do to others what you do not want done to yourself.</a:t>
            </a:r>
          </a:p>
          <a:p>
            <a:r>
              <a:rPr lang="en-US" altLang="en-US">
                <a:ea typeface="ＭＳ Ｐゴシック" panose="020B0600070205080204" pitchFamily="34" charset="-128"/>
              </a:rPr>
              <a:t>This is a rather robust (but passive) criterion.</a:t>
            </a:r>
          </a:p>
          <a:p>
            <a:r>
              <a:rPr lang="en-US" altLang="en-US">
                <a:ea typeface="ＭＳ Ｐゴシック" panose="020B0600070205080204" pitchFamily="34" charset="-128"/>
              </a:rPr>
              <a:t>But its limitation is that it says nothing about what you should do.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D3E65565-5687-2E47-A07C-E26CC1AEDFFF}"/>
              </a:ext>
            </a:extLst>
          </p:cNvPr>
          <p:cNvSpPr>
            <a:spLocks noGrp="1"/>
          </p:cNvSpPr>
          <p:nvPr>
            <p:ph type="title"/>
          </p:nvPr>
        </p:nvSpPr>
        <p:spPr/>
        <p:txBody>
          <a:bodyPr/>
          <a:lstStyle/>
          <a:p>
            <a:r>
              <a:rPr lang="en-US" altLang="en-US" dirty="0">
                <a:ea typeface="ＭＳ Ｐゴシック" panose="020B0600070205080204" pitchFamily="34" charset="-128"/>
              </a:rPr>
              <a:t>Dilemma</a:t>
            </a:r>
          </a:p>
        </p:txBody>
      </p:sp>
      <p:sp>
        <p:nvSpPr>
          <p:cNvPr id="41986" name="Content Placeholder 2">
            <a:extLst>
              <a:ext uri="{FF2B5EF4-FFF2-40B4-BE49-F238E27FC236}">
                <a16:creationId xmlns:a16="http://schemas.microsoft.com/office/drawing/2014/main" id="{0DBFE371-AE49-824F-9E15-D520263A29F3}"/>
              </a:ext>
            </a:extLst>
          </p:cNvPr>
          <p:cNvSpPr>
            <a:spLocks noGrp="1"/>
          </p:cNvSpPr>
          <p:nvPr>
            <p:ph idx="1"/>
          </p:nvPr>
        </p:nvSpPr>
        <p:spPr/>
        <p:txBody>
          <a:bodyPr>
            <a:normAutofit/>
          </a:bodyPr>
          <a:lstStyle/>
          <a:p>
            <a:r>
              <a:rPr lang="en-US" altLang="en-US" sz="2400" dirty="0">
                <a:ea typeface="ＭＳ Ｐゴシック" panose="020B0600070205080204" pitchFamily="34" charset="-128"/>
              </a:rPr>
              <a:t>Ethical decisions often yield a dilemma.</a:t>
            </a:r>
          </a:p>
          <a:p>
            <a:r>
              <a:rPr lang="en-US" altLang="en-US" sz="2400" dirty="0">
                <a:ea typeface="ＭＳ Ｐゴシック" panose="020B0600070205080204" pitchFamily="34" charset="-128"/>
              </a:rPr>
              <a:t>Suppose that you were the CEO of investment bank XYZ in 2005.  The debt/equity ratio of the bank was 20.  All of your competitors raised their debt/equity ratios to 30 to please the stock market so that their stock prices could be higher than otherwise would be.  You knew that raising the debt/equity ratio to 30 was rather risky and could destroy the bank if business went wrong.  But you knew the investors would be disappointed by the otherwise lower share price if you did not raise the debt/equity ratio.</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CF217980-B16F-FF45-97F5-6C945017C362}"/>
              </a:ext>
            </a:extLst>
          </p:cNvPr>
          <p:cNvSpPr>
            <a:spLocks noGrp="1"/>
          </p:cNvSpPr>
          <p:nvPr>
            <p:ph type="title"/>
          </p:nvPr>
        </p:nvSpPr>
        <p:spPr/>
        <p:txBody>
          <a:bodyPr/>
          <a:lstStyle/>
          <a:p>
            <a:r>
              <a:rPr lang="en-US" altLang="en-US">
                <a:ea typeface="ＭＳ Ｐゴシック" panose="020B0600070205080204" pitchFamily="34" charset="-128"/>
              </a:rPr>
              <a:t>So, what is the answer?</a:t>
            </a:r>
          </a:p>
        </p:txBody>
      </p:sp>
      <p:sp>
        <p:nvSpPr>
          <p:cNvPr id="43010" name="Content Placeholder 2">
            <a:extLst>
              <a:ext uri="{FF2B5EF4-FFF2-40B4-BE49-F238E27FC236}">
                <a16:creationId xmlns:a16="http://schemas.microsoft.com/office/drawing/2014/main" id="{7DB96D28-D8B0-F047-8C98-88A916940438}"/>
              </a:ext>
            </a:extLst>
          </p:cNvPr>
          <p:cNvSpPr>
            <a:spLocks noGrp="1"/>
          </p:cNvSpPr>
          <p:nvPr>
            <p:ph idx="1"/>
          </p:nvPr>
        </p:nvSpPr>
        <p:spPr/>
        <p:txBody>
          <a:bodyPr/>
          <a:lstStyle/>
          <a:p>
            <a:r>
              <a:rPr lang="en-US" altLang="en-US">
                <a:ea typeface="ＭＳ Ｐゴシック" panose="020B0600070205080204" pitchFamily="34" charset="-128"/>
              </a:rPr>
              <a:t>I do not have an answer for this kind of ethical question because it is a dilemma; otherwise, I would not use the word </a:t>
            </a:r>
            <a:r>
              <a:rPr lang="ja-JP" altLang="en-US">
                <a:ea typeface="ＭＳ Ｐゴシック" panose="020B0600070205080204" pitchFamily="34" charset="-128"/>
              </a:rPr>
              <a:t>“</a:t>
            </a:r>
            <a:r>
              <a:rPr lang="en-US" altLang="ja-JP">
                <a:ea typeface="ＭＳ Ｐゴシック" panose="020B0600070205080204" pitchFamily="34" charset="-128"/>
              </a:rPr>
              <a:t>dilemma.</a:t>
            </a:r>
            <a:r>
              <a:rPr lang="ja-JP" altLang="en-US">
                <a:ea typeface="ＭＳ Ｐゴシック" panose="020B0600070205080204" pitchFamily="34" charset="-128"/>
              </a:rPr>
              <a:t>”</a:t>
            </a:r>
            <a:endParaRPr lang="en-US" altLang="ja-JP">
              <a:ea typeface="ＭＳ Ｐゴシック" panose="020B0600070205080204" pitchFamily="34" charset="-128"/>
            </a:endParaRPr>
          </a:p>
          <a:p>
            <a:r>
              <a:rPr lang="en-US" altLang="en-US">
                <a:ea typeface="ＭＳ Ｐゴシック" panose="020B0600070205080204" pitchFamily="34" charset="-128"/>
              </a:rPr>
              <a:t>All I know is that you, as professional managers, are expected to behave ethically.</a:t>
            </a:r>
          </a:p>
          <a:p>
            <a:r>
              <a:rPr lang="en-US" altLang="en-US">
                <a:ea typeface="ＭＳ Ｐゴシック" panose="020B0600070205080204" pitchFamily="34" charset="-128"/>
              </a:rPr>
              <a:t>One thing I know for sure is that never do anything that will put you in a prison cell; you are too cute for a prison cell.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AutoShape 2">
            <a:extLst>
              <a:ext uri="{FF2B5EF4-FFF2-40B4-BE49-F238E27FC236}">
                <a16:creationId xmlns:a16="http://schemas.microsoft.com/office/drawing/2014/main" id="{76FF05A0-B5F7-5841-A0D7-FD85F591BC57}"/>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Financial markets</a:t>
            </a:r>
          </a:p>
        </p:txBody>
      </p:sp>
      <p:sp>
        <p:nvSpPr>
          <p:cNvPr id="44034" name="Rectangle 3">
            <a:extLst>
              <a:ext uri="{FF2B5EF4-FFF2-40B4-BE49-F238E27FC236}">
                <a16:creationId xmlns:a16="http://schemas.microsoft.com/office/drawing/2014/main" id="{983FCB93-C68A-3B48-974E-DC73AA3F30F8}"/>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Cash flows (i.e., financing and payoffs/dividends/interests) between firms and financial markets.</a:t>
            </a:r>
          </a:p>
          <a:p>
            <a:pPr eaLnBrk="1" hangingPunct="1"/>
            <a:r>
              <a:rPr lang="en-US" altLang="en-US">
                <a:ea typeface="ＭＳ Ｐゴシック" panose="020B0600070205080204" pitchFamily="34" charset="-128"/>
              </a:rPr>
              <a:t>Primary markets.</a:t>
            </a:r>
          </a:p>
          <a:p>
            <a:pPr eaLnBrk="1" hangingPunct="1"/>
            <a:r>
              <a:rPr lang="en-US" altLang="en-US">
                <a:ea typeface="ＭＳ Ｐゴシック" panose="020B0600070205080204" pitchFamily="34" charset="-128"/>
              </a:rPr>
              <a:t>Secondary markets.</a:t>
            </a:r>
          </a:p>
          <a:p>
            <a:pPr eaLnBrk="1" hangingPunct="1">
              <a:buFontTx/>
              <a:buChar char="-"/>
            </a:pPr>
            <a:r>
              <a:rPr lang="en-US" altLang="en-US">
                <a:ea typeface="ＭＳ Ｐゴシック" panose="020B0600070205080204" pitchFamily="34" charset="-128"/>
              </a:rPr>
              <a:t>NYSE.</a:t>
            </a:r>
          </a:p>
          <a:p>
            <a:pPr eaLnBrk="1" hangingPunct="1">
              <a:buFontTx/>
              <a:buChar char="-"/>
            </a:pPr>
            <a:r>
              <a:rPr lang="en-US" altLang="en-US">
                <a:ea typeface="ＭＳ Ｐゴシック" panose="020B0600070205080204" pitchFamily="34" charset="-128"/>
              </a:rPr>
              <a:t>Nasdaq.</a:t>
            </a:r>
          </a:p>
          <a:p>
            <a:pPr eaLnBrk="1" hangingPunct="1">
              <a:buFont typeface="Wingdings" pitchFamily="2" charset="2"/>
              <a:buNone/>
            </a:pPr>
            <a:endParaRPr lang="en-US" altLang="en-US">
              <a:ea typeface="ＭＳ Ｐゴシック" panose="020B0600070205080204" pitchFamily="34" charset="-128"/>
            </a:endParaRPr>
          </a:p>
          <a:p>
            <a:pPr eaLnBrk="1" hangingPunct="1">
              <a:buFont typeface="Wingdings" pitchFamily="2" charset="2"/>
              <a:buNone/>
            </a:pPr>
            <a:endParaRPr lang="en-US" altLang="en-US">
              <a:ea typeface="ＭＳ Ｐゴシック" panose="020B0600070205080204" pitchFamily="34" charset="-128"/>
            </a:endParaRPr>
          </a:p>
          <a:p>
            <a:pPr eaLnBrk="1" hangingPunct="1">
              <a:buFont typeface="Wingdings" pitchFamily="2" charset="2"/>
              <a:buNone/>
            </a:pPr>
            <a:endParaRPr lang="en-US" altLang="en-US">
              <a:ea typeface="ＭＳ Ｐゴシック" panose="020B0600070205080204"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a16="http://schemas.microsoft.com/office/drawing/2014/main" id="{07A7B483-A6C7-0F4E-B0A7-7D86C506DEF4}"/>
              </a:ext>
            </a:extLst>
          </p:cNvPr>
          <p:cNvSpPr>
            <a:spLocks noGrp="1"/>
          </p:cNvSpPr>
          <p:nvPr>
            <p:ph type="title"/>
          </p:nvPr>
        </p:nvSpPr>
        <p:spPr/>
        <p:txBody>
          <a:bodyPr/>
          <a:lstStyle/>
          <a:p>
            <a:r>
              <a:rPr lang="en-US" altLang="en-US">
                <a:ea typeface="ＭＳ Ｐゴシック" panose="020B0600070205080204" pitchFamily="34" charset="-128"/>
              </a:rPr>
              <a:t>Info about financial markets</a:t>
            </a:r>
          </a:p>
        </p:txBody>
      </p:sp>
      <p:sp>
        <p:nvSpPr>
          <p:cNvPr id="45058" name="Content Placeholder 2">
            <a:extLst>
              <a:ext uri="{FF2B5EF4-FFF2-40B4-BE49-F238E27FC236}">
                <a16:creationId xmlns:a16="http://schemas.microsoft.com/office/drawing/2014/main" id="{CE016B97-45D8-5D48-BCA9-31CAE217F311}"/>
              </a:ext>
            </a:extLst>
          </p:cNvPr>
          <p:cNvSpPr>
            <a:spLocks noGrp="1"/>
          </p:cNvSpPr>
          <p:nvPr>
            <p:ph idx="1"/>
          </p:nvPr>
        </p:nvSpPr>
        <p:spPr/>
        <p:txBody>
          <a:bodyPr/>
          <a:lstStyle/>
          <a:p>
            <a:r>
              <a:rPr lang="en-US" altLang="en-US">
                <a:ea typeface="ＭＳ Ｐゴシック" panose="020B0600070205080204" pitchFamily="34" charset="-128"/>
              </a:rPr>
              <a:t>Yahoo! Finance.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43EBA071-DDFD-9B45-B99E-14685DF82273}"/>
              </a:ext>
            </a:extLst>
          </p:cNvPr>
          <p:cNvSpPr>
            <a:spLocks noGrp="1"/>
          </p:cNvSpPr>
          <p:nvPr>
            <p:ph type="title"/>
          </p:nvPr>
        </p:nvSpPr>
        <p:spPr/>
        <p:txBody>
          <a:bodyPr/>
          <a:lstStyle/>
          <a:p>
            <a:r>
              <a:rPr lang="en-US" altLang="en-US">
                <a:ea typeface="ＭＳ Ｐゴシック" panose="020B0600070205080204" pitchFamily="34" charset="-128"/>
              </a:rPr>
              <a:t>End-of-chapter</a:t>
            </a:r>
          </a:p>
        </p:txBody>
      </p:sp>
      <p:sp>
        <p:nvSpPr>
          <p:cNvPr id="46082" name="Content Placeholder 2">
            <a:extLst>
              <a:ext uri="{FF2B5EF4-FFF2-40B4-BE49-F238E27FC236}">
                <a16:creationId xmlns:a16="http://schemas.microsoft.com/office/drawing/2014/main" id="{00FA1EB6-9276-4844-821A-BA47D9C22F13}"/>
              </a:ext>
            </a:extLst>
          </p:cNvPr>
          <p:cNvSpPr>
            <a:spLocks noGrp="1"/>
          </p:cNvSpPr>
          <p:nvPr>
            <p:ph idx="1"/>
          </p:nvPr>
        </p:nvSpPr>
        <p:spPr/>
        <p:txBody>
          <a:bodyPr/>
          <a:lstStyle/>
          <a:p>
            <a:r>
              <a:rPr lang="en-US" altLang="en-US">
                <a:ea typeface="ＭＳ Ｐゴシック" panose="020B0600070205080204" pitchFamily="34" charset="-128"/>
              </a:rPr>
              <a:t>Concept questions: 1-10.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429A7E2D-A0A4-394F-A0F9-A5D8F3FF97E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Capital Budgeting Decision</a:t>
            </a:r>
          </a:p>
        </p:txBody>
      </p:sp>
      <p:sp>
        <p:nvSpPr>
          <p:cNvPr id="6147" name="Text Box 3">
            <a:extLst>
              <a:ext uri="{FF2B5EF4-FFF2-40B4-BE49-F238E27FC236}">
                <a16:creationId xmlns:a16="http://schemas.microsoft.com/office/drawing/2014/main" id="{711A1FF1-C095-EE46-BFED-4DE7C5CD54B4}"/>
              </a:ext>
            </a:extLst>
          </p:cNvPr>
          <p:cNvSpPr txBox="1">
            <a:spLocks noChangeArrowheads="1"/>
          </p:cNvSpPr>
          <p:nvPr/>
        </p:nvSpPr>
        <p:spPr bwMode="auto">
          <a:xfrm>
            <a:off x="1752600" y="2316163"/>
            <a:ext cx="1905000" cy="1938337"/>
          </a:xfrm>
          <a:prstGeom prst="rect">
            <a:avLst/>
          </a:prstGeom>
          <a:gradFill rotWithShape="0">
            <a:gsLst>
              <a:gs pos="0">
                <a:srgbClr val="FF9933"/>
              </a:gs>
              <a:gs pos="100000">
                <a:srgbClr val="B1011E"/>
              </a:gs>
            </a:gsLst>
            <a:path path="shape">
              <a:fillToRect l="50000" t="50000" r="50000" b="50000"/>
            </a:path>
          </a:gradFill>
          <a:ln>
            <a:noFill/>
          </a:ln>
          <a:effectLst/>
          <a:extLs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endParaRPr lang="en-US" sz="2400">
              <a:solidFill>
                <a:schemeClr val="bg2"/>
              </a:solidFill>
              <a:latin typeface="Times New Roman" charset="0"/>
            </a:endParaRPr>
          </a:p>
          <a:p>
            <a:pPr algn="ctr">
              <a:spcBef>
                <a:spcPct val="50000"/>
              </a:spcBef>
              <a:defRPr/>
            </a:pPr>
            <a:r>
              <a:rPr lang="en-US" sz="2400">
                <a:solidFill>
                  <a:schemeClr val="bg2"/>
                </a:solidFill>
                <a:latin typeface="Times New Roman" charset="0"/>
              </a:rPr>
              <a:t>Current Assets</a:t>
            </a:r>
          </a:p>
          <a:p>
            <a:pPr algn="ctr">
              <a:spcBef>
                <a:spcPct val="50000"/>
              </a:spcBef>
              <a:defRPr/>
            </a:pPr>
            <a:endParaRPr lang="en-US" sz="2400">
              <a:solidFill>
                <a:schemeClr val="bg2"/>
              </a:solidFill>
              <a:latin typeface="Times New Roman" charset="0"/>
            </a:endParaRPr>
          </a:p>
        </p:txBody>
      </p:sp>
      <p:sp>
        <p:nvSpPr>
          <p:cNvPr id="6148" name="Text Box 4">
            <a:extLst>
              <a:ext uri="{FF2B5EF4-FFF2-40B4-BE49-F238E27FC236}">
                <a16:creationId xmlns:a16="http://schemas.microsoft.com/office/drawing/2014/main" id="{2FB12BDC-10E0-4148-8802-72CB6EC53AA2}"/>
              </a:ext>
            </a:extLst>
          </p:cNvPr>
          <p:cNvSpPr txBox="1">
            <a:spLocks noChangeArrowheads="1"/>
          </p:cNvSpPr>
          <p:nvPr/>
        </p:nvSpPr>
        <p:spPr bwMode="auto">
          <a:xfrm>
            <a:off x="1752600" y="4495800"/>
            <a:ext cx="1905000" cy="2124075"/>
          </a:xfrm>
          <a:prstGeom prst="rect">
            <a:avLst/>
          </a:prstGeom>
          <a:gradFill rotWithShape="0">
            <a:gsLst>
              <a:gs pos="0">
                <a:srgbClr val="FF9933"/>
              </a:gs>
              <a:gs pos="100000">
                <a:srgbClr val="B1011E"/>
              </a:gs>
            </a:gsLst>
            <a:path path="shape">
              <a:fillToRect l="50000" t="50000" r="50000" b="50000"/>
            </a:path>
          </a:gradFill>
          <a:ln>
            <a:noFill/>
          </a:ln>
          <a:effectLst/>
          <a:extLs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r>
              <a:rPr lang="en-US" sz="2400">
                <a:solidFill>
                  <a:schemeClr val="bg2"/>
                </a:solidFill>
                <a:latin typeface="Times New Roman" charset="0"/>
              </a:rPr>
              <a:t>Fixed Assets</a:t>
            </a:r>
          </a:p>
          <a:p>
            <a:pPr algn="ctr">
              <a:spcBef>
                <a:spcPct val="50000"/>
              </a:spcBef>
              <a:defRPr/>
            </a:pPr>
            <a:r>
              <a:rPr lang="en-US" sz="2400">
                <a:solidFill>
                  <a:schemeClr val="bg2"/>
                </a:solidFill>
                <a:latin typeface="Times New Roman" charset="0"/>
              </a:rPr>
              <a:t>1 Tangible</a:t>
            </a:r>
          </a:p>
          <a:p>
            <a:pPr algn="ctr">
              <a:spcBef>
                <a:spcPct val="50000"/>
              </a:spcBef>
              <a:defRPr/>
            </a:pPr>
            <a:r>
              <a:rPr lang="en-US" sz="2400">
                <a:solidFill>
                  <a:schemeClr val="bg2"/>
                </a:solidFill>
                <a:latin typeface="Times New Roman" charset="0"/>
              </a:rPr>
              <a:t>  2 Intangible</a:t>
            </a:r>
          </a:p>
          <a:p>
            <a:pPr algn="ctr">
              <a:spcBef>
                <a:spcPct val="50000"/>
              </a:spcBef>
              <a:defRPr/>
            </a:pPr>
            <a:endParaRPr lang="en-US" sz="2400">
              <a:solidFill>
                <a:schemeClr val="bg2"/>
              </a:solidFill>
              <a:latin typeface="Times New Roman" charset="0"/>
            </a:endParaRPr>
          </a:p>
        </p:txBody>
      </p:sp>
      <p:sp>
        <p:nvSpPr>
          <p:cNvPr id="6149" name="Text Box 5">
            <a:extLst>
              <a:ext uri="{FF2B5EF4-FFF2-40B4-BE49-F238E27FC236}">
                <a16:creationId xmlns:a16="http://schemas.microsoft.com/office/drawing/2014/main" id="{F64A2050-79F1-0F4B-8871-AD51C04FBC38}"/>
              </a:ext>
            </a:extLst>
          </p:cNvPr>
          <p:cNvSpPr txBox="1">
            <a:spLocks noChangeArrowheads="1"/>
          </p:cNvSpPr>
          <p:nvPr/>
        </p:nvSpPr>
        <p:spPr bwMode="auto">
          <a:xfrm>
            <a:off x="6934200" y="4800600"/>
            <a:ext cx="1828800" cy="1938338"/>
          </a:xfrm>
          <a:prstGeom prst="rect">
            <a:avLst/>
          </a:prstGeom>
          <a:gradFill rotWithShape="0">
            <a:gsLst>
              <a:gs pos="0">
                <a:srgbClr val="FF9933"/>
              </a:gs>
              <a:gs pos="100000">
                <a:srgbClr val="990000"/>
              </a:gs>
            </a:gsLst>
            <a:path path="shape">
              <a:fillToRect l="50000" t="50000" r="50000" b="50000"/>
            </a:path>
          </a:gradFill>
          <a:ln>
            <a:noFill/>
          </a:ln>
          <a:effectLst/>
          <a:extLs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spcBef>
                <a:spcPct val="50000"/>
              </a:spcBef>
            </a:pPr>
            <a:endParaRPr lang="en-US" altLang="en-US">
              <a:solidFill>
                <a:schemeClr val="bg2"/>
              </a:solidFill>
              <a:latin typeface="Times New Roman" panose="02020603050405020304" pitchFamily="18" charset="0"/>
            </a:endParaRPr>
          </a:p>
          <a:p>
            <a:pPr algn="ctr">
              <a:spcBef>
                <a:spcPct val="50000"/>
              </a:spcBef>
            </a:pPr>
            <a:r>
              <a:rPr lang="en-US" altLang="en-US">
                <a:solidFill>
                  <a:schemeClr val="bg2"/>
                </a:solidFill>
                <a:latin typeface="Times New Roman" panose="02020603050405020304" pitchFamily="18" charset="0"/>
              </a:rPr>
              <a:t>Shareholders</a:t>
            </a:r>
            <a:r>
              <a:rPr lang="ja-JP" altLang="en-US">
                <a:solidFill>
                  <a:schemeClr val="bg2"/>
                </a:solidFill>
                <a:latin typeface="Times New Roman" panose="02020603050405020304" pitchFamily="18" charset="0"/>
              </a:rPr>
              <a:t>’</a:t>
            </a:r>
            <a:r>
              <a:rPr lang="en-US" altLang="ja-JP">
                <a:solidFill>
                  <a:schemeClr val="bg2"/>
                </a:solidFill>
                <a:latin typeface="Times New Roman" panose="02020603050405020304" pitchFamily="18" charset="0"/>
              </a:rPr>
              <a:t> Equity</a:t>
            </a:r>
          </a:p>
          <a:p>
            <a:pPr algn="ctr">
              <a:spcBef>
                <a:spcPct val="50000"/>
              </a:spcBef>
            </a:pPr>
            <a:endParaRPr lang="en-US" altLang="en-US">
              <a:solidFill>
                <a:schemeClr val="bg2"/>
              </a:solidFill>
              <a:latin typeface="Times New Roman" panose="02020603050405020304" pitchFamily="18" charset="0"/>
            </a:endParaRPr>
          </a:p>
        </p:txBody>
      </p:sp>
      <p:sp>
        <p:nvSpPr>
          <p:cNvPr id="6150" name="Text Box 6">
            <a:extLst>
              <a:ext uri="{FF2B5EF4-FFF2-40B4-BE49-F238E27FC236}">
                <a16:creationId xmlns:a16="http://schemas.microsoft.com/office/drawing/2014/main" id="{D6A65C11-1BD8-BA47-AF78-76CE098F92FE}"/>
              </a:ext>
            </a:extLst>
          </p:cNvPr>
          <p:cNvSpPr txBox="1">
            <a:spLocks noChangeArrowheads="1"/>
          </p:cNvSpPr>
          <p:nvPr/>
        </p:nvSpPr>
        <p:spPr bwMode="auto">
          <a:xfrm>
            <a:off x="6934200" y="2316163"/>
            <a:ext cx="1828800" cy="830262"/>
          </a:xfrm>
          <a:prstGeom prst="rect">
            <a:avLst/>
          </a:prstGeom>
          <a:gradFill rotWithShape="0">
            <a:gsLst>
              <a:gs pos="0">
                <a:srgbClr val="FF9933"/>
              </a:gs>
              <a:gs pos="100000">
                <a:srgbClr val="990000"/>
              </a:gs>
            </a:gsLst>
            <a:path path="shape">
              <a:fillToRect l="50000" t="50000" r="50000" b="50000"/>
            </a:path>
          </a:gradFill>
          <a:ln>
            <a:noFill/>
          </a:ln>
          <a:effectLst/>
          <a:extLs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r>
              <a:rPr lang="en-US" sz="2400">
                <a:solidFill>
                  <a:schemeClr val="bg2"/>
                </a:solidFill>
                <a:latin typeface="Times New Roman" charset="0"/>
              </a:rPr>
              <a:t>Current Liabilities</a:t>
            </a:r>
          </a:p>
        </p:txBody>
      </p:sp>
      <p:sp>
        <p:nvSpPr>
          <p:cNvPr id="6151" name="Text Box 7">
            <a:extLst>
              <a:ext uri="{FF2B5EF4-FFF2-40B4-BE49-F238E27FC236}">
                <a16:creationId xmlns:a16="http://schemas.microsoft.com/office/drawing/2014/main" id="{83F0A454-97CB-5E49-8032-683F90F8D88B}"/>
              </a:ext>
            </a:extLst>
          </p:cNvPr>
          <p:cNvSpPr txBox="1">
            <a:spLocks noChangeArrowheads="1"/>
          </p:cNvSpPr>
          <p:nvPr/>
        </p:nvSpPr>
        <p:spPr bwMode="auto">
          <a:xfrm>
            <a:off x="6934200" y="3286125"/>
            <a:ext cx="1828800" cy="1384300"/>
          </a:xfrm>
          <a:prstGeom prst="rect">
            <a:avLst/>
          </a:prstGeom>
          <a:gradFill rotWithShape="0">
            <a:gsLst>
              <a:gs pos="0">
                <a:srgbClr val="FF9933"/>
              </a:gs>
              <a:gs pos="100000">
                <a:srgbClr val="990000"/>
              </a:gs>
            </a:gsLst>
            <a:path path="shape">
              <a:fillToRect l="50000" t="50000" r="50000" b="50000"/>
            </a:path>
          </a:gradFill>
          <a:ln>
            <a:noFill/>
          </a:ln>
          <a:effectLst/>
          <a:extLs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r>
              <a:rPr lang="en-US" sz="2400">
                <a:solidFill>
                  <a:schemeClr val="bg2"/>
                </a:solidFill>
                <a:latin typeface="Times New Roman" charset="0"/>
              </a:rPr>
              <a:t>Long-Term Debt</a:t>
            </a:r>
          </a:p>
          <a:p>
            <a:pPr algn="ctr">
              <a:spcBef>
                <a:spcPct val="50000"/>
              </a:spcBef>
              <a:defRPr/>
            </a:pPr>
            <a:endParaRPr lang="en-US" sz="2400">
              <a:solidFill>
                <a:schemeClr val="bg2"/>
              </a:solidFill>
              <a:latin typeface="Times New Roman" charset="0"/>
            </a:endParaRPr>
          </a:p>
        </p:txBody>
      </p:sp>
      <p:sp>
        <p:nvSpPr>
          <p:cNvPr id="23560" name="Text Box 8">
            <a:extLst>
              <a:ext uri="{FF2B5EF4-FFF2-40B4-BE49-F238E27FC236}">
                <a16:creationId xmlns:a16="http://schemas.microsoft.com/office/drawing/2014/main" id="{F064807F-7769-9740-937D-E2213C830FB6}"/>
              </a:ext>
            </a:extLst>
          </p:cNvPr>
          <p:cNvSpPr txBox="1">
            <a:spLocks noChangeArrowheads="1"/>
          </p:cNvSpPr>
          <p:nvPr/>
        </p:nvSpPr>
        <p:spPr bwMode="auto">
          <a:xfrm>
            <a:off x="3886200" y="4572000"/>
            <a:ext cx="2667000" cy="1463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marL="342900" indent="-342900">
              <a:defRPr>
                <a:solidFill>
                  <a:schemeClr val="tx1"/>
                </a:solidFill>
                <a:latin typeface="Arial" charset="0"/>
                <a:ea typeface="ＭＳ Ｐゴシック" charset="0"/>
              </a:defRPr>
            </a:lvl1pPr>
            <a:lvl2pPr>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lvl="1">
              <a:lnSpc>
                <a:spcPct val="90000"/>
              </a:lnSpc>
              <a:spcBef>
                <a:spcPct val="20000"/>
              </a:spcBef>
              <a:buSzPct val="70000"/>
              <a:buFont typeface="Symbol" charset="0"/>
              <a:buNone/>
              <a:defRPr/>
            </a:pPr>
            <a:r>
              <a:rPr lang="en-US" sz="2500">
                <a:solidFill>
                  <a:schemeClr val="bg2"/>
                </a:solidFill>
                <a:latin typeface="Times New Roman" charset="0"/>
              </a:rPr>
              <a:t>What long-term investments should the firm choose?</a:t>
            </a:r>
          </a:p>
        </p:txBody>
      </p:sp>
      <p:sp>
        <p:nvSpPr>
          <p:cNvPr id="23561" name="AutoShape 9">
            <a:extLst>
              <a:ext uri="{FF2B5EF4-FFF2-40B4-BE49-F238E27FC236}">
                <a16:creationId xmlns:a16="http://schemas.microsoft.com/office/drawing/2014/main" id="{4D07FA64-75FD-5E4C-852F-8691B0C7C09B}"/>
              </a:ext>
            </a:extLst>
          </p:cNvPr>
          <p:cNvSpPr>
            <a:spLocks/>
          </p:cNvSpPr>
          <p:nvPr/>
        </p:nvSpPr>
        <p:spPr bwMode="auto">
          <a:xfrm flipH="1">
            <a:off x="3733800" y="4495800"/>
            <a:ext cx="438150" cy="1905000"/>
          </a:xfrm>
          <a:prstGeom prst="leftBrace">
            <a:avLst>
              <a:gd name="adj1" fmla="val 39130"/>
              <a:gd name="adj2" fmla="val 50000"/>
            </a:avLst>
          </a:prstGeom>
          <a:noFill/>
          <a:ln w="38100">
            <a:solidFill>
              <a:srgbClr val="CC0000"/>
            </a:solidFill>
            <a:round/>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3560"/>
                                        </p:tgtEl>
                                        <p:attrNameLst>
                                          <p:attrName>style.visibility</p:attrName>
                                        </p:attrNameLst>
                                      </p:cBhvr>
                                      <p:to>
                                        <p:strVal val="visible"/>
                                      </p:to>
                                    </p:set>
                                    <p:animEffect transition="in" filter="fade">
                                      <p:cBhvr>
                                        <p:cTn id="7" dur="1000"/>
                                        <p:tgtEl>
                                          <p:spTgt spid="23560"/>
                                        </p:tgtEl>
                                      </p:cBhvr>
                                    </p:animEffect>
                                    <p:anim calcmode="lin" valueType="num">
                                      <p:cBhvr>
                                        <p:cTn id="8" dur="1000" fill="hold"/>
                                        <p:tgtEl>
                                          <p:spTgt spid="23560"/>
                                        </p:tgtEl>
                                        <p:attrNameLst>
                                          <p:attrName>ppt_x</p:attrName>
                                        </p:attrNameLst>
                                      </p:cBhvr>
                                      <p:tavLst>
                                        <p:tav tm="0">
                                          <p:val>
                                            <p:strVal val="#ppt_x"/>
                                          </p:val>
                                        </p:tav>
                                        <p:tav tm="100000">
                                          <p:val>
                                            <p:strVal val="#ppt_x"/>
                                          </p:val>
                                        </p:tav>
                                      </p:tavLst>
                                    </p:anim>
                                    <p:anim calcmode="lin" valueType="num">
                                      <p:cBhvr>
                                        <p:cTn id="9" dur="1000" fill="hold"/>
                                        <p:tgtEl>
                                          <p:spTgt spid="2356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7" presetClass="entr" presetSubtype="8" fill="hold" grpId="0" nodeType="afterEffect">
                                  <p:stCondLst>
                                    <p:cond delay="0"/>
                                  </p:stCondLst>
                                  <p:childTnLst>
                                    <p:set>
                                      <p:cBhvr>
                                        <p:cTn id="12" dur="1" fill="hold">
                                          <p:stCondLst>
                                            <p:cond delay="0"/>
                                          </p:stCondLst>
                                        </p:cTn>
                                        <p:tgtEl>
                                          <p:spTgt spid="23561"/>
                                        </p:tgtEl>
                                        <p:attrNameLst>
                                          <p:attrName>style.visibility</p:attrName>
                                        </p:attrNameLst>
                                      </p:cBhvr>
                                      <p:to>
                                        <p:strVal val="visible"/>
                                      </p:to>
                                    </p:set>
                                    <p:anim calcmode="lin" valueType="num">
                                      <p:cBhvr>
                                        <p:cTn id="13" dur="500" fill="hold"/>
                                        <p:tgtEl>
                                          <p:spTgt spid="23561"/>
                                        </p:tgtEl>
                                        <p:attrNameLst>
                                          <p:attrName>ppt_x</p:attrName>
                                        </p:attrNameLst>
                                      </p:cBhvr>
                                      <p:tavLst>
                                        <p:tav tm="0">
                                          <p:val>
                                            <p:strVal val="#ppt_x-#ppt_w/2"/>
                                          </p:val>
                                        </p:tav>
                                        <p:tav tm="100000">
                                          <p:val>
                                            <p:strVal val="#ppt_x"/>
                                          </p:val>
                                        </p:tav>
                                      </p:tavLst>
                                    </p:anim>
                                    <p:anim calcmode="lin" valueType="num">
                                      <p:cBhvr>
                                        <p:cTn id="14" dur="500" fill="hold"/>
                                        <p:tgtEl>
                                          <p:spTgt spid="23561"/>
                                        </p:tgtEl>
                                        <p:attrNameLst>
                                          <p:attrName>ppt_y</p:attrName>
                                        </p:attrNameLst>
                                      </p:cBhvr>
                                      <p:tavLst>
                                        <p:tav tm="0">
                                          <p:val>
                                            <p:strVal val="#ppt_y"/>
                                          </p:val>
                                        </p:tav>
                                        <p:tav tm="100000">
                                          <p:val>
                                            <p:strVal val="#ppt_y"/>
                                          </p:val>
                                        </p:tav>
                                      </p:tavLst>
                                    </p:anim>
                                    <p:anim calcmode="lin" valueType="num">
                                      <p:cBhvr>
                                        <p:cTn id="15" dur="500" fill="hold"/>
                                        <p:tgtEl>
                                          <p:spTgt spid="23561"/>
                                        </p:tgtEl>
                                        <p:attrNameLst>
                                          <p:attrName>ppt_w</p:attrName>
                                        </p:attrNameLst>
                                      </p:cBhvr>
                                      <p:tavLst>
                                        <p:tav tm="0">
                                          <p:val>
                                            <p:fltVal val="0"/>
                                          </p:val>
                                        </p:tav>
                                        <p:tav tm="100000">
                                          <p:val>
                                            <p:strVal val="#ppt_w"/>
                                          </p:val>
                                        </p:tav>
                                      </p:tavLst>
                                    </p:anim>
                                    <p:anim calcmode="lin" valueType="num">
                                      <p:cBhvr>
                                        <p:cTn id="16" dur="500" fill="hold"/>
                                        <p:tgtEl>
                                          <p:spTgt spid="2356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autoUpdateAnimBg="0"/>
      <p:bldP spid="2356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a:extLst>
              <a:ext uri="{FF2B5EF4-FFF2-40B4-BE49-F238E27FC236}">
                <a16:creationId xmlns:a16="http://schemas.microsoft.com/office/drawing/2014/main" id="{533F0200-4830-A842-AB69-C7627179122B}"/>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Modern forms of firms</a:t>
            </a:r>
          </a:p>
        </p:txBody>
      </p:sp>
      <p:sp>
        <p:nvSpPr>
          <p:cNvPr id="19458" name="Rectangle 3">
            <a:extLst>
              <a:ext uri="{FF2B5EF4-FFF2-40B4-BE49-F238E27FC236}">
                <a16:creationId xmlns:a16="http://schemas.microsoft.com/office/drawing/2014/main" id="{D98983EB-FAC8-9843-81E9-8C39167ECF79}"/>
              </a:ext>
            </a:extLst>
          </p:cNvPr>
          <p:cNvSpPr>
            <a:spLocks noGrp="1" noChangeArrowheads="1"/>
          </p:cNvSpPr>
          <p:nvPr>
            <p:ph idx="1"/>
          </p:nvPr>
        </p:nvSpPr>
        <p:spPr/>
        <p:txBody>
          <a:bodyPr>
            <a:normAutofit/>
          </a:bodyPr>
          <a:lstStyle/>
          <a:p>
            <a:pPr marL="533400" indent="-533400" eaLnBrk="1" hangingPunct="1"/>
            <a:r>
              <a:rPr lang="en-US" altLang="en-US" sz="2400">
                <a:ea typeface="ＭＳ Ｐゴシック" panose="020B0600070205080204" pitchFamily="34" charset="-128"/>
              </a:rPr>
              <a:t>Corporation: a business created as a distinct legal entity composed of one or more individuals or entities, e.g., IBM.</a:t>
            </a:r>
          </a:p>
          <a:p>
            <a:pPr marL="914400" lvl="1" indent="-457200" eaLnBrk="1" hangingPunct="1"/>
            <a:r>
              <a:rPr lang="en-US" altLang="en-US" sz="2000">
                <a:ea typeface="ＭＳ Ｐゴシック" panose="020B0600070205080204" pitchFamily="34" charset="-128"/>
              </a:rPr>
              <a:t>Separation of control (shareholders) and management (professionals).</a:t>
            </a:r>
          </a:p>
          <a:p>
            <a:pPr marL="914400" lvl="1" indent="-457200" eaLnBrk="1" hangingPunct="1"/>
            <a:r>
              <a:rPr lang="en-US" altLang="en-US" sz="2000">
                <a:ea typeface="ＭＳ Ｐゴシック" panose="020B0600070205080204" pitchFamily="34" charset="-128"/>
              </a:rPr>
              <a:t>Ownership can be easily transferred.</a:t>
            </a:r>
          </a:p>
          <a:p>
            <a:pPr marL="914400" lvl="1" indent="-457200" eaLnBrk="1" hangingPunct="1"/>
            <a:r>
              <a:rPr lang="en-US" altLang="en-US" sz="2000">
                <a:ea typeface="ＭＳ Ｐゴシック" panose="020B0600070205080204" pitchFamily="34" charset="-128"/>
              </a:rPr>
              <a:t>Limited liability.</a:t>
            </a:r>
          </a:p>
          <a:p>
            <a:pPr marL="914400" lvl="1" indent="-457200" eaLnBrk="1" hangingPunct="1"/>
            <a:r>
              <a:rPr lang="en-US" altLang="en-US" sz="2000">
                <a:ea typeface="ＭＳ Ｐゴシック" panose="020B0600070205080204" pitchFamily="34" charset="-128"/>
              </a:rPr>
              <a:t>Double taxation.</a:t>
            </a:r>
          </a:p>
          <a:p>
            <a:pPr marL="914400" lvl="1" indent="-457200" eaLnBrk="1" hangingPunct="1"/>
            <a:r>
              <a:rPr lang="en-US" altLang="en-US" sz="2000">
                <a:ea typeface="ＭＳ Ｐゴシック" panose="020B0600070205080204" pitchFamily="34" charset="-128"/>
              </a:rPr>
              <a:t>Rather expensive to form.</a:t>
            </a:r>
          </a:p>
          <a:p>
            <a:pPr marL="914400" lvl="1" indent="-457200" eaLnBrk="1" hangingPunct="1"/>
            <a:r>
              <a:rPr lang="en-US" altLang="en-US" sz="2000">
                <a:ea typeface="ＭＳ Ｐゴシック" panose="020B0600070205080204" pitchFamily="34" charset="-128"/>
              </a:rPr>
              <a:t>Agency problems.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a:extLst>
              <a:ext uri="{FF2B5EF4-FFF2-40B4-BE49-F238E27FC236}">
                <a16:creationId xmlns:a16="http://schemas.microsoft.com/office/drawing/2014/main" id="{A6A40DC5-0FC0-164A-8692-0E955F95248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Who make the decisions?</a:t>
            </a:r>
          </a:p>
        </p:txBody>
      </p:sp>
      <p:sp>
        <p:nvSpPr>
          <p:cNvPr id="20482" name="Rectangle 3">
            <a:extLst>
              <a:ext uri="{FF2B5EF4-FFF2-40B4-BE49-F238E27FC236}">
                <a16:creationId xmlns:a16="http://schemas.microsoft.com/office/drawing/2014/main" id="{7ED36B53-5541-224B-BC4C-3C12D2873FC6}"/>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Owners (typically in small businesses).</a:t>
            </a:r>
          </a:p>
          <a:p>
            <a:pPr eaLnBrk="1" hangingPunct="1"/>
            <a:r>
              <a:rPr lang="en-US" altLang="en-US">
                <a:ea typeface="ＭＳ Ｐゴシック" panose="020B0600070205080204" pitchFamily="34" charset="-128"/>
              </a:rPr>
              <a:t>Professional managers.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a:extLst>
              <a:ext uri="{FF2B5EF4-FFF2-40B4-BE49-F238E27FC236}">
                <a16:creationId xmlns:a16="http://schemas.microsoft.com/office/drawing/2014/main" id="{C2201CEC-8A2A-004A-8801-FC139148416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Financial managers</a:t>
            </a:r>
          </a:p>
        </p:txBody>
      </p:sp>
      <p:sp>
        <p:nvSpPr>
          <p:cNvPr id="21506" name="Rectangle 3">
            <a:extLst>
              <a:ext uri="{FF2B5EF4-FFF2-40B4-BE49-F238E27FC236}">
                <a16:creationId xmlns:a16="http://schemas.microsoft.com/office/drawing/2014/main" id="{11DDE7CD-972F-444E-8736-DDFA5B4C91FF}"/>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Frequently, financial managers try to address these tasks.</a:t>
            </a:r>
          </a:p>
          <a:p>
            <a:pPr eaLnBrk="1" hangingPunct="1">
              <a:lnSpc>
                <a:spcPct val="90000"/>
              </a:lnSpc>
            </a:pPr>
            <a:r>
              <a:rPr lang="en-US" altLang="en-US">
                <a:ea typeface="ＭＳ Ｐゴシック" panose="020B0600070205080204" pitchFamily="34" charset="-128"/>
              </a:rPr>
              <a:t>The top financial manager within a firm is usually the Chief Financial Officer (CFO).</a:t>
            </a:r>
          </a:p>
          <a:p>
            <a:pPr lvl="1" eaLnBrk="1" hangingPunct="1">
              <a:lnSpc>
                <a:spcPct val="90000"/>
              </a:lnSpc>
            </a:pPr>
            <a:r>
              <a:rPr lang="en-US" altLang="en-US">
                <a:ea typeface="ＭＳ Ｐゴシック" panose="020B0600070205080204" pitchFamily="34" charset="-128"/>
              </a:rPr>
              <a:t>Treasurer – oversees cash management, credit management, capital expenditures and financial planning.</a:t>
            </a:r>
          </a:p>
          <a:p>
            <a:pPr lvl="1" eaLnBrk="1" hangingPunct="1">
              <a:lnSpc>
                <a:spcPct val="90000"/>
              </a:lnSpc>
            </a:pPr>
            <a:r>
              <a:rPr lang="en-US" altLang="en-US">
                <a:ea typeface="ＭＳ Ｐゴシック" panose="020B0600070205080204" pitchFamily="34" charset="-128"/>
              </a:rPr>
              <a:t>Controller – oversees taxes, cost accounting, financial accounting and data processing.</a:t>
            </a:r>
          </a:p>
          <a:p>
            <a:pPr eaLnBrk="1" hangingPunct="1">
              <a:lnSpc>
                <a:spcPct val="90000"/>
              </a:lnSpc>
            </a:pPr>
            <a:endParaRPr lang="en-US" altLang="en-US">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B7F6C-BA16-A148-95DE-C1E561C6BDBC}"/>
              </a:ext>
            </a:extLst>
          </p:cNvPr>
          <p:cNvSpPr>
            <a:spLocks noGrp="1"/>
          </p:cNvSpPr>
          <p:nvPr>
            <p:ph type="title"/>
          </p:nvPr>
        </p:nvSpPr>
        <p:spPr/>
        <p:txBody>
          <a:bodyPr>
            <a:normAutofit fontScale="90000"/>
          </a:bodyPr>
          <a:lstStyle/>
          <a:p>
            <a:r>
              <a:rPr lang="en-US" dirty="0"/>
              <a:t>How do financial managers create value </a:t>
            </a:r>
            <a:r>
              <a:rPr lang="en-US" dirty="0" err="1"/>
              <a:t>w.r.t</a:t>
            </a:r>
            <a:r>
              <a:rPr lang="en-US" dirty="0"/>
              <a:t>. cash flows?</a:t>
            </a:r>
          </a:p>
        </p:txBody>
      </p:sp>
      <p:sp>
        <p:nvSpPr>
          <p:cNvPr id="3" name="Content Placeholder 2">
            <a:extLst>
              <a:ext uri="{FF2B5EF4-FFF2-40B4-BE49-F238E27FC236}">
                <a16:creationId xmlns:a16="http://schemas.microsoft.com/office/drawing/2014/main" id="{5D2F05AE-BAE4-A147-9D9E-11B0714F4E44}"/>
              </a:ext>
            </a:extLst>
          </p:cNvPr>
          <p:cNvSpPr>
            <a:spLocks noGrp="1"/>
          </p:cNvSpPr>
          <p:nvPr>
            <p:ph idx="1"/>
          </p:nvPr>
        </p:nvSpPr>
        <p:spPr/>
        <p:txBody>
          <a:bodyPr/>
          <a:lstStyle/>
          <a:p>
            <a:r>
              <a:rPr lang="en-US" dirty="0"/>
              <a:t>The firms must create more cash flows than it uses.  Specifically,</a:t>
            </a:r>
          </a:p>
          <a:p>
            <a:r>
              <a:rPr lang="en-US" dirty="0"/>
              <a:t>1. Select/acquire assets that generate more (discounted) cash flows than they cost.</a:t>
            </a:r>
          </a:p>
          <a:p>
            <a:r>
              <a:rPr lang="en-US" dirty="0"/>
              <a:t>2. Sell bonds and stocks that raise more cash/capital than they cost.</a:t>
            </a:r>
          </a:p>
        </p:txBody>
      </p:sp>
    </p:spTree>
    <p:extLst>
      <p:ext uri="{BB962C8B-B14F-4D97-AF65-F5344CB8AC3E}">
        <p14:creationId xmlns:p14="http://schemas.microsoft.com/office/powerpoint/2010/main" val="287134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53" name="AutoShape 9"/>
          <p:cNvSpPr>
            <a:spLocks noChangeArrowheads="1"/>
          </p:cNvSpPr>
          <p:nvPr/>
        </p:nvSpPr>
        <p:spPr bwMode="auto">
          <a:xfrm>
            <a:off x="2743200" y="2743200"/>
            <a:ext cx="1752600" cy="1447800"/>
          </a:xfrm>
          <a:prstGeom prst="rightArrow">
            <a:avLst>
              <a:gd name="adj1" fmla="val 46667"/>
              <a:gd name="adj2" fmla="val 20428"/>
            </a:avLst>
          </a:prstGeom>
          <a:solidFill>
            <a:srgbClr val="097113"/>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r">
              <a:lnSpc>
                <a:spcPct val="70000"/>
              </a:lnSpc>
            </a:pPr>
            <a:r>
              <a:rPr lang="en-US" altLang="en-US">
                <a:solidFill>
                  <a:schemeClr val="bg1"/>
                </a:solidFill>
                <a:latin typeface="Arial" panose="020B0604020202020204" pitchFamily="34" charset="0"/>
              </a:rPr>
              <a:t>Cash flow</a:t>
            </a:r>
            <a:br>
              <a:rPr lang="en-US" altLang="en-US">
                <a:solidFill>
                  <a:schemeClr val="bg1"/>
                </a:solidFill>
                <a:latin typeface="Arial" panose="020B0604020202020204" pitchFamily="34" charset="0"/>
              </a:rPr>
            </a:br>
            <a:r>
              <a:rPr lang="en-US" altLang="en-US">
                <a:solidFill>
                  <a:schemeClr val="bg1"/>
                </a:solidFill>
                <a:latin typeface="Arial" panose="020B0604020202020204" pitchFamily="34" charset="0"/>
              </a:rPr>
              <a:t>from firm </a:t>
            </a:r>
            <a:r>
              <a:rPr lang="en-US" altLang="en-US" i="1">
                <a:solidFill>
                  <a:schemeClr val="bg1"/>
                </a:solidFill>
                <a:latin typeface="Arial" panose="020B0604020202020204" pitchFamily="34" charset="0"/>
              </a:rPr>
              <a:t>(C)</a:t>
            </a:r>
            <a:endParaRPr lang="en-US" altLang="en-US">
              <a:solidFill>
                <a:schemeClr val="bg1"/>
              </a:solidFill>
              <a:latin typeface="Arial" panose="020B0604020202020204" pitchFamily="34" charset="0"/>
            </a:endParaRPr>
          </a:p>
        </p:txBody>
      </p:sp>
      <p:sp>
        <p:nvSpPr>
          <p:cNvPr id="31746" name="Rectangle 2"/>
          <p:cNvSpPr>
            <a:spLocks noChangeArrowheads="1"/>
          </p:cNvSpPr>
          <p:nvPr/>
        </p:nvSpPr>
        <p:spPr bwMode="auto">
          <a:xfrm>
            <a:off x="4495800" y="2438400"/>
            <a:ext cx="361950" cy="838200"/>
          </a:xfrm>
          <a:prstGeom prst="rect">
            <a:avLst/>
          </a:prstGeom>
          <a:solidFill>
            <a:srgbClr val="097113"/>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endParaRPr lang="en-US" altLang="en-US"/>
          </a:p>
        </p:txBody>
      </p:sp>
      <p:sp>
        <p:nvSpPr>
          <p:cNvPr id="31748" name="Rectangle 3"/>
          <p:cNvSpPr>
            <a:spLocks noGrp="1" noChangeArrowheads="1"/>
          </p:cNvSpPr>
          <p:nvPr>
            <p:ph type="title"/>
          </p:nvPr>
        </p:nvSpPr>
        <p:spPr>
          <a:xfrm>
            <a:off x="533400" y="0"/>
            <a:ext cx="8316913" cy="990600"/>
          </a:xfrm>
        </p:spPr>
        <p:txBody>
          <a:bodyPr>
            <a:normAutofit/>
          </a:bodyPr>
          <a:lstStyle/>
          <a:p>
            <a:pPr eaLnBrk="1" fontAlgn="auto" hangingPunct="1">
              <a:spcAft>
                <a:spcPts val="0"/>
              </a:spcAft>
              <a:defRPr/>
            </a:pPr>
            <a:r>
              <a:rPr lang="en-US" altLang="en-US" sz="3400" dirty="0">
                <a:ea typeface="+mj-ea"/>
                <a:cs typeface="+mj-cs"/>
              </a:rPr>
              <a:t>The </a:t>
            </a:r>
            <a:r>
              <a:rPr lang="en-US" altLang="en-US" sz="3400" dirty="0"/>
              <a:t>i</a:t>
            </a:r>
            <a:r>
              <a:rPr lang="en-US" altLang="en-US" sz="3400" dirty="0">
                <a:ea typeface="+mj-ea"/>
                <a:cs typeface="+mj-cs"/>
              </a:rPr>
              <a:t>mportance of cash </a:t>
            </a:r>
            <a:r>
              <a:rPr lang="en-US" altLang="en-US" sz="3400" dirty="0"/>
              <a:t>f</a:t>
            </a:r>
            <a:r>
              <a:rPr lang="en-US" altLang="en-US" sz="3400" dirty="0">
                <a:ea typeface="+mj-ea"/>
                <a:cs typeface="+mj-cs"/>
              </a:rPr>
              <a:t>lows</a:t>
            </a:r>
          </a:p>
        </p:txBody>
      </p:sp>
      <p:sp>
        <p:nvSpPr>
          <p:cNvPr id="23570" name="Footer Placeholder 1"/>
          <p:cNvSpPr>
            <a:spLocks noGrp="1"/>
          </p:cNvSpPr>
          <p:nvPr>
            <p:ph type="ftr" sz="quarter" idx="11"/>
          </p:nvPr>
        </p:nvSpPr>
        <p:spPr bwMode="auto">
          <a:xfrm>
            <a:off x="7696200" y="6728144"/>
            <a:ext cx="1066800" cy="45719"/>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endParaRPr lang="en-US" altLang="en-US" sz="800" dirty="0"/>
          </a:p>
        </p:txBody>
      </p:sp>
      <p:sp>
        <p:nvSpPr>
          <p:cNvPr id="31749" name="AutoShape 5"/>
          <p:cNvSpPr>
            <a:spLocks noChangeArrowheads="1"/>
          </p:cNvSpPr>
          <p:nvPr/>
        </p:nvSpPr>
        <p:spPr bwMode="auto">
          <a:xfrm rot="-5400000">
            <a:off x="4000500" y="4076700"/>
            <a:ext cx="1371600" cy="685800"/>
          </a:xfrm>
          <a:prstGeom prst="leftArrow">
            <a:avLst>
              <a:gd name="adj1" fmla="val 55426"/>
              <a:gd name="adj2" fmla="val 35454"/>
            </a:avLst>
          </a:prstGeom>
          <a:solidFill>
            <a:srgbClr val="097113"/>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r>
              <a:rPr lang="en-US" altLang="en-US" dirty="0">
                <a:solidFill>
                  <a:schemeClr val="bg1"/>
                </a:solidFill>
                <a:latin typeface="Arial" panose="020B0604020202020204" pitchFamily="34" charset="0"/>
              </a:rPr>
              <a:t>Taxes</a:t>
            </a:r>
            <a:endParaRPr lang="en-US" altLang="en-US" i="1" dirty="0">
              <a:solidFill>
                <a:schemeClr val="bg1"/>
              </a:solidFill>
              <a:latin typeface="Arial" panose="020B0604020202020204" pitchFamily="34" charset="0"/>
            </a:endParaRPr>
          </a:p>
        </p:txBody>
      </p:sp>
      <p:grpSp>
        <p:nvGrpSpPr>
          <p:cNvPr id="2" name="Group 21"/>
          <p:cNvGrpSpPr>
            <a:grpSpLocks/>
          </p:cNvGrpSpPr>
          <p:nvPr/>
        </p:nvGrpSpPr>
        <p:grpSpPr bwMode="auto">
          <a:xfrm>
            <a:off x="3429000" y="5105400"/>
            <a:ext cx="2514600" cy="990600"/>
            <a:chOff x="2460" y="3408"/>
            <a:chExt cx="1584" cy="624"/>
          </a:xfrm>
        </p:grpSpPr>
        <p:sp>
          <p:nvSpPr>
            <p:cNvPr id="23575" name="AutoShape 4"/>
            <p:cNvSpPr>
              <a:spLocks noChangeArrowheads="1"/>
            </p:cNvSpPr>
            <p:nvPr/>
          </p:nvSpPr>
          <p:spPr bwMode="auto">
            <a:xfrm flipH="1" flipV="1">
              <a:off x="2460" y="3408"/>
              <a:ext cx="1584" cy="624"/>
            </a:xfrm>
            <a:prstGeom prst="cube">
              <a:avLst>
                <a:gd name="adj" fmla="val 21954"/>
              </a:avLst>
            </a:prstGeom>
            <a:solidFill>
              <a:srgbClr val="000000"/>
            </a:solidFill>
            <a:ln w="12700">
              <a:solidFill>
                <a:schemeClr val="accent1"/>
              </a:solidFill>
              <a:miter lim="800000"/>
              <a:headEnd type="none" w="sm" len="sm"/>
              <a:tailEnd type="none" w="sm" len="sm"/>
            </a:ln>
          </p:spPr>
          <p:txBody>
            <a:bodyPr rot="10800000"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sz="2400">
                <a:solidFill>
                  <a:schemeClr val="bg2"/>
                </a:solidFill>
                <a:latin typeface="Arial" panose="020B0604020202020204" pitchFamily="34" charset="0"/>
              </a:endParaRPr>
            </a:p>
          </p:txBody>
        </p:sp>
        <p:sp>
          <p:nvSpPr>
            <p:cNvPr id="23576" name="Text Box 11"/>
            <p:cNvSpPr txBox="1">
              <a:spLocks noChangeArrowheads="1"/>
            </p:cNvSpPr>
            <p:nvPr/>
          </p:nvSpPr>
          <p:spPr bwMode="auto">
            <a:xfrm>
              <a:off x="2615" y="3595"/>
              <a:ext cx="1274"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2000" dirty="0">
                  <a:solidFill>
                    <a:schemeClr val="bg1"/>
                  </a:solidFill>
                  <a:latin typeface="Arial" panose="020B0604020202020204" pitchFamily="34" charset="0"/>
                </a:rPr>
                <a:t>Government (</a:t>
              </a:r>
              <a:r>
                <a:rPr lang="en-US" altLang="en-US" sz="2000" i="1" dirty="0">
                  <a:solidFill>
                    <a:schemeClr val="bg1"/>
                  </a:solidFill>
                  <a:latin typeface="Arial" panose="020B0604020202020204" pitchFamily="34" charset="0"/>
                </a:rPr>
                <a:t>D</a:t>
              </a:r>
              <a:r>
                <a:rPr lang="en-US" altLang="en-US" sz="2000" dirty="0">
                  <a:solidFill>
                    <a:schemeClr val="bg1"/>
                  </a:solidFill>
                  <a:latin typeface="Arial" panose="020B0604020202020204" pitchFamily="34" charset="0"/>
                </a:rPr>
                <a:t>)</a:t>
              </a:r>
            </a:p>
          </p:txBody>
        </p:sp>
      </p:grpSp>
      <p:sp>
        <p:nvSpPr>
          <p:cNvPr id="31757" name="AutoShape 13"/>
          <p:cNvSpPr>
            <a:spLocks noChangeArrowheads="1"/>
          </p:cNvSpPr>
          <p:nvPr/>
        </p:nvSpPr>
        <p:spPr bwMode="auto">
          <a:xfrm>
            <a:off x="2819400" y="2057400"/>
            <a:ext cx="2038350" cy="914400"/>
          </a:xfrm>
          <a:prstGeom prst="leftArrow">
            <a:avLst>
              <a:gd name="adj1" fmla="val 54167"/>
              <a:gd name="adj2" fmla="val 47143"/>
            </a:avLst>
          </a:prstGeom>
          <a:solidFill>
            <a:srgbClr val="097113"/>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nSpc>
                <a:spcPct val="70000"/>
              </a:lnSpc>
            </a:pPr>
            <a:r>
              <a:rPr lang="en-US" altLang="en-US" dirty="0">
                <a:solidFill>
                  <a:schemeClr val="bg1"/>
                </a:solidFill>
                <a:latin typeface="Arial" panose="020B0604020202020204" pitchFamily="34" charset="0"/>
              </a:rPr>
              <a:t>Retained </a:t>
            </a:r>
            <a:br>
              <a:rPr lang="en-US" altLang="en-US" dirty="0">
                <a:solidFill>
                  <a:schemeClr val="bg1"/>
                </a:solidFill>
                <a:latin typeface="Arial" panose="020B0604020202020204" pitchFamily="34" charset="0"/>
              </a:rPr>
            </a:br>
            <a:r>
              <a:rPr lang="en-US" altLang="en-US" dirty="0">
                <a:solidFill>
                  <a:schemeClr val="bg1"/>
                </a:solidFill>
                <a:latin typeface="Arial" panose="020B0604020202020204" pitchFamily="34" charset="0"/>
              </a:rPr>
              <a:t>cash flows </a:t>
            </a:r>
            <a:r>
              <a:rPr lang="en-US" altLang="en-US" i="1" dirty="0">
                <a:solidFill>
                  <a:schemeClr val="bg1"/>
                </a:solidFill>
                <a:latin typeface="Arial" panose="020B0604020202020204" pitchFamily="34" charset="0"/>
              </a:rPr>
              <a:t>(E)</a:t>
            </a:r>
            <a:endParaRPr lang="en-US" altLang="en-US" dirty="0">
              <a:solidFill>
                <a:schemeClr val="bg1"/>
              </a:solidFill>
              <a:latin typeface="Arial" panose="020B0604020202020204" pitchFamily="34" charset="0"/>
            </a:endParaRPr>
          </a:p>
        </p:txBody>
      </p:sp>
      <p:sp>
        <p:nvSpPr>
          <p:cNvPr id="31759" name="Text Box 15"/>
          <p:cNvSpPr txBox="1">
            <a:spLocks noChangeArrowheads="1"/>
          </p:cNvSpPr>
          <p:nvPr/>
        </p:nvSpPr>
        <p:spPr bwMode="auto">
          <a:xfrm>
            <a:off x="1358900" y="2070100"/>
            <a:ext cx="1085850" cy="915988"/>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a:solidFill>
                  <a:schemeClr val="bg2"/>
                </a:solidFill>
                <a:latin typeface="Arial" panose="020B0604020202020204" pitchFamily="34" charset="0"/>
              </a:rPr>
              <a:t>Invests</a:t>
            </a:r>
            <a:br>
              <a:rPr lang="en-US" altLang="en-US">
                <a:solidFill>
                  <a:schemeClr val="bg2"/>
                </a:solidFill>
                <a:latin typeface="Arial" panose="020B0604020202020204" pitchFamily="34" charset="0"/>
              </a:rPr>
            </a:br>
            <a:r>
              <a:rPr lang="en-US" altLang="en-US">
                <a:solidFill>
                  <a:schemeClr val="bg2"/>
                </a:solidFill>
                <a:latin typeface="Arial" panose="020B0604020202020204" pitchFamily="34" charset="0"/>
              </a:rPr>
              <a:t>in assets</a:t>
            </a:r>
            <a:br>
              <a:rPr lang="en-US" altLang="en-US">
                <a:solidFill>
                  <a:schemeClr val="bg2"/>
                </a:solidFill>
                <a:latin typeface="Arial" panose="020B0604020202020204" pitchFamily="34" charset="0"/>
              </a:rPr>
            </a:br>
            <a:r>
              <a:rPr lang="en-US" altLang="en-US" i="1">
                <a:solidFill>
                  <a:schemeClr val="bg2"/>
                </a:solidFill>
                <a:latin typeface="Arial" panose="020B0604020202020204" pitchFamily="34" charset="0"/>
              </a:rPr>
              <a:t>(B)</a:t>
            </a:r>
            <a:endParaRPr lang="en-US" altLang="en-US">
              <a:solidFill>
                <a:schemeClr val="bg2"/>
              </a:solidFill>
              <a:latin typeface="Arial" panose="020B0604020202020204" pitchFamily="34" charset="0"/>
            </a:endParaRPr>
          </a:p>
        </p:txBody>
      </p:sp>
      <p:sp>
        <p:nvSpPr>
          <p:cNvPr id="31760" name="AutoShape 16"/>
          <p:cNvSpPr>
            <a:spLocks noChangeArrowheads="1"/>
          </p:cNvSpPr>
          <p:nvPr/>
        </p:nvSpPr>
        <p:spPr bwMode="auto">
          <a:xfrm>
            <a:off x="4495800" y="2743200"/>
            <a:ext cx="2038350" cy="1447800"/>
          </a:xfrm>
          <a:prstGeom prst="rightArrow">
            <a:avLst>
              <a:gd name="adj1" fmla="val 46667"/>
              <a:gd name="adj2" fmla="val 23758"/>
            </a:avLst>
          </a:prstGeom>
          <a:solidFill>
            <a:srgbClr val="097113"/>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nSpc>
                <a:spcPct val="75000"/>
              </a:lnSpc>
            </a:pPr>
            <a:r>
              <a:rPr lang="en-US" altLang="en-US" dirty="0">
                <a:solidFill>
                  <a:schemeClr val="bg1"/>
                </a:solidFill>
                <a:latin typeface="Arial" panose="020B0604020202020204" pitchFamily="34" charset="0"/>
              </a:rPr>
              <a:t>Dividends and</a:t>
            </a:r>
            <a:br>
              <a:rPr lang="en-US" altLang="en-US" dirty="0">
                <a:solidFill>
                  <a:schemeClr val="bg1"/>
                </a:solidFill>
                <a:latin typeface="Arial" panose="020B0604020202020204" pitchFamily="34" charset="0"/>
              </a:rPr>
            </a:br>
            <a:r>
              <a:rPr lang="en-US" altLang="en-US" dirty="0">
                <a:solidFill>
                  <a:schemeClr val="bg1"/>
                </a:solidFill>
                <a:latin typeface="Arial" panose="020B0604020202020204" pitchFamily="34" charset="0"/>
              </a:rPr>
              <a:t>debt payments </a:t>
            </a:r>
            <a:r>
              <a:rPr lang="en-US" altLang="en-US" i="1" dirty="0">
                <a:solidFill>
                  <a:schemeClr val="bg1"/>
                </a:solidFill>
                <a:latin typeface="Arial" panose="020B0604020202020204" pitchFamily="34" charset="0"/>
              </a:rPr>
              <a:t>(F)</a:t>
            </a:r>
          </a:p>
        </p:txBody>
      </p:sp>
      <p:sp>
        <p:nvSpPr>
          <p:cNvPr id="31762" name="Rectangle 18"/>
          <p:cNvSpPr>
            <a:spLocks noChangeArrowheads="1"/>
          </p:cNvSpPr>
          <p:nvPr/>
        </p:nvSpPr>
        <p:spPr bwMode="auto">
          <a:xfrm>
            <a:off x="1066800" y="3124200"/>
            <a:ext cx="167005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wrap="none">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solidFill>
                  <a:schemeClr val="bg2"/>
                </a:solidFill>
                <a:latin typeface="Arial" panose="020B0604020202020204" pitchFamily="34" charset="0"/>
              </a:rPr>
              <a:t>Current assets</a:t>
            </a:r>
            <a:br>
              <a:rPr lang="en-US" altLang="en-US">
                <a:solidFill>
                  <a:schemeClr val="bg2"/>
                </a:solidFill>
                <a:latin typeface="Arial" panose="020B0604020202020204" pitchFamily="34" charset="0"/>
              </a:rPr>
            </a:br>
            <a:r>
              <a:rPr lang="en-US" altLang="en-US">
                <a:solidFill>
                  <a:schemeClr val="bg2"/>
                </a:solidFill>
                <a:latin typeface="Arial" panose="020B0604020202020204" pitchFamily="34" charset="0"/>
              </a:rPr>
              <a:t>Fixed assets</a:t>
            </a:r>
          </a:p>
        </p:txBody>
      </p:sp>
      <p:sp>
        <p:nvSpPr>
          <p:cNvPr id="31763" name="Rectangle 19"/>
          <p:cNvSpPr>
            <a:spLocks noChangeArrowheads="1"/>
          </p:cNvSpPr>
          <p:nvPr/>
        </p:nvSpPr>
        <p:spPr bwMode="auto">
          <a:xfrm>
            <a:off x="6858000" y="2819400"/>
            <a:ext cx="1905000" cy="1192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a:solidFill>
                  <a:schemeClr val="bg2"/>
                </a:solidFill>
                <a:latin typeface="Arial" panose="020B0604020202020204" pitchFamily="34" charset="0"/>
              </a:rPr>
              <a:t>Short-term debt</a:t>
            </a:r>
          </a:p>
          <a:p>
            <a:pPr>
              <a:spcBef>
                <a:spcPct val="50000"/>
              </a:spcBef>
            </a:pPr>
            <a:r>
              <a:rPr lang="en-US" altLang="en-US">
                <a:solidFill>
                  <a:schemeClr val="bg2"/>
                </a:solidFill>
                <a:latin typeface="Arial" panose="020B0604020202020204" pitchFamily="34" charset="0"/>
              </a:rPr>
              <a:t>Long-term debt</a:t>
            </a:r>
          </a:p>
          <a:p>
            <a:pPr>
              <a:spcBef>
                <a:spcPct val="50000"/>
              </a:spcBef>
            </a:pPr>
            <a:r>
              <a:rPr lang="en-US" altLang="en-US">
                <a:solidFill>
                  <a:schemeClr val="bg2"/>
                </a:solidFill>
                <a:latin typeface="Arial" panose="020B0604020202020204" pitchFamily="34" charset="0"/>
              </a:rPr>
              <a:t>Equity shares</a:t>
            </a:r>
          </a:p>
        </p:txBody>
      </p:sp>
      <p:sp>
        <p:nvSpPr>
          <p:cNvPr id="31766" name="Rectangle 22"/>
          <p:cNvSpPr>
            <a:spLocks noChangeArrowheads="1"/>
          </p:cNvSpPr>
          <p:nvPr/>
        </p:nvSpPr>
        <p:spPr bwMode="auto">
          <a:xfrm>
            <a:off x="533400" y="4876800"/>
            <a:ext cx="2895600" cy="1200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20000"/>
              </a:spcBef>
              <a:buClr>
                <a:srgbClr val="000000"/>
              </a:buClr>
            </a:pPr>
            <a:r>
              <a:rPr lang="en-US" altLang="en-US" sz="2400" dirty="0">
                <a:solidFill>
                  <a:srgbClr val="644A1A"/>
                </a:solidFill>
              </a:rPr>
              <a:t>Ultimately, the firm must be a </a:t>
            </a:r>
            <a:r>
              <a:rPr lang="en-US" altLang="en-US" sz="2400" i="1" dirty="0">
                <a:solidFill>
                  <a:srgbClr val="644A1A"/>
                </a:solidFill>
              </a:rPr>
              <a:t>cash-generating activity.</a:t>
            </a:r>
          </a:p>
        </p:txBody>
      </p:sp>
      <p:sp>
        <p:nvSpPr>
          <p:cNvPr id="31767" name="Rectangle 23"/>
          <p:cNvSpPr>
            <a:spLocks noChangeArrowheads="1"/>
          </p:cNvSpPr>
          <p:nvPr/>
        </p:nvSpPr>
        <p:spPr bwMode="auto">
          <a:xfrm>
            <a:off x="6096000" y="4800600"/>
            <a:ext cx="29718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wrap="square">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20000"/>
              </a:spcBef>
              <a:buClr>
                <a:srgbClr val="000000"/>
              </a:buClr>
            </a:pPr>
            <a:r>
              <a:rPr lang="en-US" altLang="en-US" sz="2400" dirty="0">
                <a:solidFill>
                  <a:srgbClr val="644A1A"/>
                </a:solidFill>
              </a:rPr>
              <a:t>The cash flows from the firm should exceed the cash flows from the financial markets</a:t>
            </a:r>
            <a:r>
              <a:rPr lang="en-US" altLang="en-US" sz="2400" i="1" dirty="0">
                <a:solidFill>
                  <a:srgbClr val="644A1A"/>
                </a:solidFill>
              </a:rPr>
              <a:t>.</a:t>
            </a:r>
          </a:p>
        </p:txBody>
      </p:sp>
      <p:grpSp>
        <p:nvGrpSpPr>
          <p:cNvPr id="3" name="Group 17"/>
          <p:cNvGrpSpPr>
            <a:grpSpLocks/>
          </p:cNvGrpSpPr>
          <p:nvPr/>
        </p:nvGrpSpPr>
        <p:grpSpPr bwMode="auto">
          <a:xfrm>
            <a:off x="685800" y="1066800"/>
            <a:ext cx="2133601" cy="3657600"/>
            <a:chOff x="720" y="864"/>
            <a:chExt cx="1344" cy="2304"/>
          </a:xfrm>
        </p:grpSpPr>
        <p:sp>
          <p:nvSpPr>
            <p:cNvPr id="23573" name="AutoShape 7"/>
            <p:cNvSpPr>
              <a:spLocks noChangeArrowheads="1"/>
            </p:cNvSpPr>
            <p:nvPr/>
          </p:nvSpPr>
          <p:spPr bwMode="auto">
            <a:xfrm flipH="1" flipV="1">
              <a:off x="720" y="864"/>
              <a:ext cx="1344" cy="2304"/>
            </a:xfrm>
            <a:prstGeom prst="cube">
              <a:avLst>
                <a:gd name="adj" fmla="val 12194"/>
              </a:avLst>
            </a:prstGeom>
            <a:solidFill>
              <a:schemeClr val="accent1"/>
            </a:solidFill>
            <a:ln w="12700">
              <a:solidFill>
                <a:schemeClr val="accent1"/>
              </a:solidFill>
              <a:miter lim="800000"/>
              <a:headEnd type="none" w="sm" len="sm"/>
              <a:tailEnd type="none" w="sm" len="sm"/>
            </a:ln>
          </p:spPr>
          <p:txBody>
            <a:bodyPr rot="10800000"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sz="2400">
                <a:solidFill>
                  <a:schemeClr val="bg2"/>
                </a:solidFill>
                <a:latin typeface="Arial" panose="020B0604020202020204" pitchFamily="34" charset="0"/>
              </a:endParaRPr>
            </a:p>
          </p:txBody>
        </p:sp>
        <p:sp>
          <p:nvSpPr>
            <p:cNvPr id="23574" name="Text Box 8"/>
            <p:cNvSpPr txBox="1">
              <a:spLocks noChangeArrowheads="1"/>
            </p:cNvSpPr>
            <p:nvPr/>
          </p:nvSpPr>
          <p:spPr bwMode="auto">
            <a:xfrm>
              <a:off x="1008" y="1424"/>
              <a:ext cx="864" cy="640"/>
            </a:xfrm>
            <a:prstGeom prst="rect">
              <a:avLst/>
            </a:prstGeom>
            <a:solidFill>
              <a:schemeClr val="accent1"/>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2000" dirty="0">
                  <a:solidFill>
                    <a:schemeClr val="bg2"/>
                  </a:solidFill>
                  <a:latin typeface="Arial" panose="020B0604020202020204" pitchFamily="34" charset="0"/>
                </a:rPr>
                <a:t>Firm invests in assets (</a:t>
              </a:r>
              <a:r>
                <a:rPr lang="en-US" altLang="en-US" sz="2000" i="1" dirty="0">
                  <a:solidFill>
                    <a:schemeClr val="bg2"/>
                  </a:solidFill>
                  <a:latin typeface="Arial" panose="020B0604020202020204" pitchFamily="34" charset="0"/>
                </a:rPr>
                <a:t>B</a:t>
              </a:r>
              <a:r>
                <a:rPr lang="en-US" altLang="en-US" sz="2000" dirty="0">
                  <a:solidFill>
                    <a:schemeClr val="bg2"/>
                  </a:solidFill>
                  <a:latin typeface="Arial" panose="020B0604020202020204" pitchFamily="34" charset="0"/>
                </a:rPr>
                <a:t>)</a:t>
              </a:r>
            </a:p>
          </p:txBody>
        </p:sp>
      </p:grpSp>
      <p:sp>
        <p:nvSpPr>
          <p:cNvPr id="31756" name="AutoShape 12"/>
          <p:cNvSpPr>
            <a:spLocks noChangeArrowheads="1"/>
          </p:cNvSpPr>
          <p:nvPr/>
        </p:nvSpPr>
        <p:spPr bwMode="auto">
          <a:xfrm>
            <a:off x="2819400" y="1143000"/>
            <a:ext cx="3733800" cy="914400"/>
          </a:xfrm>
          <a:prstGeom prst="leftArrow">
            <a:avLst>
              <a:gd name="adj1" fmla="val 50000"/>
              <a:gd name="adj2" fmla="val 53594"/>
            </a:avLst>
          </a:prstGeom>
          <a:solidFill>
            <a:srgbClr val="097113"/>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1400" dirty="0">
                <a:solidFill>
                  <a:schemeClr val="bg1"/>
                </a:solidFill>
                <a:latin typeface="Arial" panose="020B0604020202020204" pitchFamily="34" charset="0"/>
              </a:rPr>
              <a:t>Cash for securities issued by the firm </a:t>
            </a:r>
            <a:r>
              <a:rPr lang="en-US" altLang="en-US" sz="1400" i="1" dirty="0">
                <a:solidFill>
                  <a:schemeClr val="bg1"/>
                </a:solidFill>
                <a:latin typeface="Arial" panose="020B0604020202020204" pitchFamily="34" charset="0"/>
              </a:rPr>
              <a:t>(A)</a:t>
            </a:r>
            <a:endParaRPr lang="en-US" altLang="en-US" sz="1400" dirty="0">
              <a:solidFill>
                <a:schemeClr val="bg1"/>
              </a:solidFill>
              <a:latin typeface="Arial" panose="020B0604020202020204" pitchFamily="34" charset="0"/>
            </a:endParaRPr>
          </a:p>
        </p:txBody>
      </p:sp>
      <p:grpSp>
        <p:nvGrpSpPr>
          <p:cNvPr id="4" name="Group 20"/>
          <p:cNvGrpSpPr>
            <a:grpSpLocks/>
          </p:cNvGrpSpPr>
          <p:nvPr/>
        </p:nvGrpSpPr>
        <p:grpSpPr bwMode="auto">
          <a:xfrm>
            <a:off x="6553200" y="1066800"/>
            <a:ext cx="2133600" cy="3657600"/>
            <a:chOff x="4320" y="1008"/>
            <a:chExt cx="1344" cy="2304"/>
          </a:xfrm>
        </p:grpSpPr>
        <p:sp>
          <p:nvSpPr>
            <p:cNvPr id="23571" name="AutoShape 6"/>
            <p:cNvSpPr>
              <a:spLocks noChangeArrowheads="1"/>
            </p:cNvSpPr>
            <p:nvPr/>
          </p:nvSpPr>
          <p:spPr bwMode="auto">
            <a:xfrm flipH="1" flipV="1">
              <a:off x="4320" y="1008"/>
              <a:ext cx="1344" cy="2304"/>
            </a:xfrm>
            <a:prstGeom prst="cube">
              <a:avLst>
                <a:gd name="adj" fmla="val 12194"/>
              </a:avLst>
            </a:prstGeom>
            <a:solidFill>
              <a:srgbClr val="B88730"/>
            </a:solidFill>
            <a:ln w="12700">
              <a:solidFill>
                <a:schemeClr val="accent1"/>
              </a:solidFill>
              <a:miter lim="800000"/>
              <a:headEnd type="none" w="sm" len="sm"/>
              <a:tailEnd type="none" w="sm" len="sm"/>
            </a:ln>
          </p:spPr>
          <p:txBody>
            <a:bodyPr rot="10800000" wrap="none" anchor="ct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endParaRPr lang="en-US" altLang="en-US" sz="2400">
                <a:solidFill>
                  <a:schemeClr val="bg2"/>
                </a:solidFill>
                <a:latin typeface="Arial" panose="020B0604020202020204" pitchFamily="34" charset="0"/>
              </a:endParaRPr>
            </a:p>
          </p:txBody>
        </p:sp>
        <p:sp>
          <p:nvSpPr>
            <p:cNvPr id="23572" name="Text Box 10"/>
            <p:cNvSpPr txBox="1">
              <a:spLocks noChangeArrowheads="1"/>
            </p:cNvSpPr>
            <p:nvPr/>
          </p:nvSpPr>
          <p:spPr bwMode="auto">
            <a:xfrm>
              <a:off x="4512" y="1248"/>
              <a:ext cx="1116" cy="442"/>
            </a:xfrm>
            <a:prstGeom prst="rect">
              <a:avLst/>
            </a:prstGeom>
            <a:solidFill>
              <a:srgbClr val="B88730"/>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a:defRPr>
                  <a:solidFill>
                    <a:schemeClr val="tx1"/>
                  </a:solidFill>
                  <a:latin typeface="Times New Roman" panose="02020603050405020304" pitchFamily="18" charset="0"/>
                  <a:ea typeface="ＭＳ Ｐゴシック" panose="020B0600070205080204" pitchFamily="34" charset="-128"/>
                </a:defRPr>
              </a:lvl1pPr>
              <a:lvl2pPr marL="37931725" indent="-37474525">
                <a:defRPr>
                  <a:solidFill>
                    <a:schemeClr val="tx1"/>
                  </a:solidFill>
                  <a:latin typeface="Times New Roman" panose="02020603050405020304" pitchFamily="18" charset="0"/>
                  <a:ea typeface="ＭＳ Ｐゴシック" panose="020B0600070205080204" pitchFamily="34" charset="-128"/>
                </a:defRPr>
              </a:lvl2pPr>
              <a:lvl3pPr marL="1143000" indent="-228600">
                <a:defRPr>
                  <a:solidFill>
                    <a:schemeClr val="tx1"/>
                  </a:solidFill>
                  <a:latin typeface="Times New Roman" panose="02020603050405020304" pitchFamily="18" charset="0"/>
                  <a:ea typeface="ＭＳ Ｐゴシック" panose="020B0600070205080204" pitchFamily="34" charset="-128"/>
                </a:defRPr>
              </a:lvl3pPr>
              <a:lvl4pPr marL="1600200" indent="-228600">
                <a:defRPr>
                  <a:solidFill>
                    <a:schemeClr val="tx1"/>
                  </a:solidFill>
                  <a:latin typeface="Times New Roman" panose="02020603050405020304" pitchFamily="18" charset="0"/>
                  <a:ea typeface="ＭＳ Ｐゴシック" panose="020B0600070205080204" pitchFamily="34" charset="-128"/>
                </a:defRPr>
              </a:lvl4pPr>
              <a:lvl5pPr marL="2057400" indent="-228600">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2000">
                  <a:solidFill>
                    <a:schemeClr val="bg2"/>
                  </a:solidFill>
                  <a:latin typeface="Arial" panose="020B0604020202020204" pitchFamily="34" charset="0"/>
                </a:rPr>
                <a:t>Financial</a:t>
              </a:r>
              <a:br>
                <a:rPr lang="en-US" altLang="en-US" sz="2000">
                  <a:solidFill>
                    <a:schemeClr val="bg2"/>
                  </a:solidFill>
                  <a:latin typeface="Arial" panose="020B0604020202020204" pitchFamily="34" charset="0"/>
                </a:rPr>
              </a:br>
              <a:r>
                <a:rPr lang="en-US" altLang="en-US" sz="2000">
                  <a:solidFill>
                    <a:schemeClr val="bg2"/>
                  </a:solidFill>
                  <a:latin typeface="Arial" panose="020B0604020202020204" pitchFamily="34" charset="0"/>
                </a:rPr>
                <a:t>markets</a:t>
              </a:r>
              <a:endParaRPr lang="en-US" altLang="en-US">
                <a:solidFill>
                  <a:schemeClr val="bg2"/>
                </a:solidFill>
                <a:latin typeface="Arial" panose="020B0604020202020204" pitchFamily="34" charset="0"/>
              </a:endParaRPr>
            </a:p>
          </p:txBody>
        </p:sp>
      </p:grpSp>
    </p:spTree>
    <p:extLst>
      <p:ext uri="{BB962C8B-B14F-4D97-AF65-F5344CB8AC3E}">
        <p14:creationId xmlns:p14="http://schemas.microsoft.com/office/powerpoint/2010/main" val="295707662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31756"/>
                                        </p:tgtEl>
                                        <p:attrNameLst>
                                          <p:attrName>style.visibility</p:attrName>
                                        </p:attrNameLst>
                                      </p:cBhvr>
                                      <p:to>
                                        <p:strVal val="visible"/>
                                      </p:to>
                                    </p:set>
                                    <p:animEffect transition="in" filter="wipe(right)">
                                      <p:cBhvr>
                                        <p:cTn id="17" dur="500"/>
                                        <p:tgtEl>
                                          <p:spTgt spid="31756"/>
                                        </p:tgtEl>
                                      </p:cBhvr>
                                    </p:animEffect>
                                  </p:childTnLst>
                                </p:cTn>
                              </p:par>
                              <p:par>
                                <p:cTn id="18" presetID="1" presetClass="entr" presetSubtype="0" fill="hold" grpId="0" nodeType="withEffect">
                                  <p:stCondLst>
                                    <p:cond delay="0"/>
                                  </p:stCondLst>
                                  <p:childTnLst>
                                    <p:set>
                                      <p:cBhvr>
                                        <p:cTn id="19" dur="1" fill="hold">
                                          <p:stCondLst>
                                            <p:cond delay="499"/>
                                          </p:stCondLst>
                                        </p:cTn>
                                        <p:tgtEl>
                                          <p:spTgt spid="3176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31759"/>
                                        </p:tgtEl>
                                        <p:attrNameLst>
                                          <p:attrName>style.visibility</p:attrName>
                                        </p:attrNameLst>
                                      </p:cBhvr>
                                      <p:to>
                                        <p:strVal val="visible"/>
                                      </p:to>
                                    </p:set>
                                  </p:childTnLst>
                                </p:cTn>
                              </p:par>
                            </p:childTnLst>
                          </p:cTn>
                        </p:par>
                        <p:par>
                          <p:cTn id="24" fill="hold" nodeType="afterGroup">
                            <p:stCondLst>
                              <p:cond delay="500"/>
                            </p:stCondLst>
                            <p:childTnLst>
                              <p:par>
                                <p:cTn id="25" presetID="22" presetClass="entr" presetSubtype="8" fill="hold" grpId="0" nodeType="afterEffect">
                                  <p:stCondLst>
                                    <p:cond delay="0"/>
                                  </p:stCondLst>
                                  <p:childTnLst>
                                    <p:set>
                                      <p:cBhvr>
                                        <p:cTn id="26" dur="1" fill="hold">
                                          <p:stCondLst>
                                            <p:cond delay="0"/>
                                          </p:stCondLst>
                                        </p:cTn>
                                        <p:tgtEl>
                                          <p:spTgt spid="31753"/>
                                        </p:tgtEl>
                                        <p:attrNameLst>
                                          <p:attrName>style.visibility</p:attrName>
                                        </p:attrNameLst>
                                      </p:cBhvr>
                                      <p:to>
                                        <p:strVal val="visible"/>
                                      </p:to>
                                    </p:set>
                                    <p:animEffect transition="in" filter="wipe(left)">
                                      <p:cBhvr>
                                        <p:cTn id="27" dur="500"/>
                                        <p:tgtEl>
                                          <p:spTgt spid="31753"/>
                                        </p:tgtEl>
                                      </p:cBhvr>
                                    </p:animEffect>
                                  </p:childTnLst>
                                </p:cTn>
                              </p:par>
                            </p:childTnLst>
                          </p:cTn>
                        </p:par>
                        <p:par>
                          <p:cTn id="28" fill="hold" nodeType="afterGroup">
                            <p:stCondLst>
                              <p:cond delay="1000"/>
                            </p:stCondLst>
                            <p:childTnLst>
                              <p:par>
                                <p:cTn id="29" presetID="22" presetClass="entr" presetSubtype="1" fill="hold" grpId="0" nodeType="afterEffect">
                                  <p:stCondLst>
                                    <p:cond delay="0"/>
                                  </p:stCondLst>
                                  <p:childTnLst>
                                    <p:set>
                                      <p:cBhvr>
                                        <p:cTn id="30" dur="1" fill="hold">
                                          <p:stCondLst>
                                            <p:cond delay="0"/>
                                          </p:stCondLst>
                                        </p:cTn>
                                        <p:tgtEl>
                                          <p:spTgt spid="31749"/>
                                        </p:tgtEl>
                                        <p:attrNameLst>
                                          <p:attrName>style.visibility</p:attrName>
                                        </p:attrNameLst>
                                      </p:cBhvr>
                                      <p:to>
                                        <p:strVal val="visible"/>
                                      </p:to>
                                    </p:set>
                                    <p:animEffect transition="in" filter="wipe(up)">
                                      <p:cBhvr>
                                        <p:cTn id="31" dur="500"/>
                                        <p:tgtEl>
                                          <p:spTgt spid="31749"/>
                                        </p:tgtEl>
                                      </p:cBhvr>
                                    </p:animEffect>
                                  </p:childTnLst>
                                </p:cTn>
                              </p:par>
                            </p:childTnLst>
                          </p:cTn>
                        </p:par>
                        <p:par>
                          <p:cTn id="32" fill="hold" nodeType="afterGroup">
                            <p:stCondLst>
                              <p:cond delay="1500"/>
                            </p:stCondLst>
                            <p:childTnLst>
                              <p:par>
                                <p:cTn id="33" presetID="2" presetClass="entr" presetSubtype="4"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1760"/>
                                        </p:tgtEl>
                                        <p:attrNameLst>
                                          <p:attrName>style.visibility</p:attrName>
                                        </p:attrNameLst>
                                      </p:cBhvr>
                                      <p:to>
                                        <p:strVal val="visible"/>
                                      </p:to>
                                    </p:set>
                                    <p:animEffect transition="in" filter="wipe(left)">
                                      <p:cBhvr>
                                        <p:cTn id="41" dur="500"/>
                                        <p:tgtEl>
                                          <p:spTgt spid="31760"/>
                                        </p:tgtEl>
                                      </p:cBhvr>
                                    </p:animEffect>
                                  </p:childTnLst>
                                </p:cTn>
                              </p:par>
                            </p:childTnLst>
                          </p:cTn>
                        </p:par>
                        <p:par>
                          <p:cTn id="42" fill="hold" nodeType="afterGroup">
                            <p:stCondLst>
                              <p:cond delay="500"/>
                            </p:stCondLst>
                            <p:childTnLst>
                              <p:par>
                                <p:cTn id="43" presetID="1" presetClass="entr" presetSubtype="0" fill="hold" grpId="0" nodeType="afterEffect">
                                  <p:stCondLst>
                                    <p:cond delay="0"/>
                                  </p:stCondLst>
                                  <p:childTnLst>
                                    <p:set>
                                      <p:cBhvr>
                                        <p:cTn id="44" dur="1" fill="hold">
                                          <p:stCondLst>
                                            <p:cond delay="499"/>
                                          </p:stCondLst>
                                        </p:cTn>
                                        <p:tgtEl>
                                          <p:spTgt spid="3176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1746"/>
                                        </p:tgtEl>
                                        <p:attrNameLst>
                                          <p:attrName>style.visibility</p:attrName>
                                        </p:attrNameLst>
                                      </p:cBhvr>
                                      <p:to>
                                        <p:strVal val="visible"/>
                                      </p:to>
                                    </p:set>
                                    <p:animEffect transition="in" filter="wipe(down)">
                                      <p:cBhvr>
                                        <p:cTn id="49" dur="500"/>
                                        <p:tgtEl>
                                          <p:spTgt spid="31746"/>
                                        </p:tgtEl>
                                      </p:cBhvr>
                                    </p:animEffect>
                                  </p:childTnLst>
                                </p:cTn>
                              </p:par>
                            </p:childTnLst>
                          </p:cTn>
                        </p:par>
                        <p:par>
                          <p:cTn id="50" fill="hold" nodeType="afterGroup">
                            <p:stCondLst>
                              <p:cond delay="500"/>
                            </p:stCondLst>
                            <p:childTnLst>
                              <p:par>
                                <p:cTn id="51" presetID="22" presetClass="entr" presetSubtype="2" fill="hold" grpId="0" nodeType="afterEffect">
                                  <p:stCondLst>
                                    <p:cond delay="0"/>
                                  </p:stCondLst>
                                  <p:childTnLst>
                                    <p:set>
                                      <p:cBhvr>
                                        <p:cTn id="52" dur="1" fill="hold">
                                          <p:stCondLst>
                                            <p:cond delay="0"/>
                                          </p:stCondLst>
                                        </p:cTn>
                                        <p:tgtEl>
                                          <p:spTgt spid="31757"/>
                                        </p:tgtEl>
                                        <p:attrNameLst>
                                          <p:attrName>style.visibility</p:attrName>
                                        </p:attrNameLst>
                                      </p:cBhvr>
                                      <p:to>
                                        <p:strVal val="visible"/>
                                      </p:to>
                                    </p:set>
                                    <p:animEffect transition="in" filter="wipe(right)">
                                      <p:cBhvr>
                                        <p:cTn id="53" dur="500"/>
                                        <p:tgtEl>
                                          <p:spTgt spid="3175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grpId="0" nodeType="clickEffect">
                                  <p:stCondLst>
                                    <p:cond delay="0"/>
                                  </p:stCondLst>
                                  <p:childTnLst>
                                    <p:set>
                                      <p:cBhvr>
                                        <p:cTn id="57" dur="1" fill="hold">
                                          <p:stCondLst>
                                            <p:cond delay="499"/>
                                          </p:stCondLst>
                                        </p:cTn>
                                        <p:tgtEl>
                                          <p:spTgt spid="31766"/>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317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3" grpId="0" animBg="1" autoUpdateAnimBg="0"/>
      <p:bldP spid="31746" grpId="0" animBg="1"/>
      <p:bldP spid="31749" grpId="0" animBg="1" autoUpdateAnimBg="0"/>
      <p:bldP spid="31757" grpId="0" animBg="1" autoUpdateAnimBg="0"/>
      <p:bldP spid="31759" grpId="0" animBg="1" autoUpdateAnimBg="0"/>
      <p:bldP spid="31760" grpId="0" animBg="1" autoUpdateAnimBg="0"/>
      <p:bldP spid="31762" grpId="0" autoUpdateAnimBg="0"/>
      <p:bldP spid="31763" grpId="0" autoUpdateAnimBg="0"/>
      <p:bldP spid="31766" grpId="0" autoUpdateAnimBg="0"/>
      <p:bldP spid="31767" grpId="0" autoUpdateAnimBg="0"/>
      <p:bldP spid="31756"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{F2DD107F-EECA-454E-A66A-ADB707BA149F}tf10001070</Template>
  <TotalTime>344</TotalTime>
  <Words>2341</Words>
  <Application>Microsoft Macintosh PowerPoint</Application>
  <PresentationFormat>On-screen Show (4:3)</PresentationFormat>
  <Paragraphs>194</Paragraphs>
  <Slides>35</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Calibri</vt:lpstr>
      <vt:lpstr>Georgia</vt:lpstr>
      <vt:lpstr>Rockwell Extra Bold</vt:lpstr>
      <vt:lpstr>Symbol</vt:lpstr>
      <vt:lpstr>Times New Roman</vt:lpstr>
      <vt:lpstr>Trebuchet MS</vt:lpstr>
      <vt:lpstr>Wingdings</vt:lpstr>
      <vt:lpstr>Wood Type</vt:lpstr>
      <vt:lpstr>Chapter 1: Introduction to corporate finance</vt:lpstr>
      <vt:lpstr>Outline</vt:lpstr>
      <vt:lpstr>Main tasks of corporate finance</vt:lpstr>
      <vt:lpstr>The Capital Budgeting Decision</vt:lpstr>
      <vt:lpstr>Modern forms of firms</vt:lpstr>
      <vt:lpstr>Who make the decisions?</vt:lpstr>
      <vt:lpstr>Financial managers</vt:lpstr>
      <vt:lpstr>How do financial managers create value w.r.t. cash flows?</vt:lpstr>
      <vt:lpstr>The importance of cash flows</vt:lpstr>
      <vt:lpstr>Possible goals of financial management</vt:lpstr>
      <vt:lpstr>The “appropriate” goal of financial management</vt:lpstr>
      <vt:lpstr>A sample question</vt:lpstr>
      <vt:lpstr>Home Depot CEO gets $210 million severance for sucking at job</vt:lpstr>
      <vt:lpstr>Value vs. price</vt:lpstr>
      <vt:lpstr>Value maximization and corporate social responsibility</vt:lpstr>
      <vt:lpstr>3 visions of CSR (Benabou and Tirole, 2010, Economica)</vt:lpstr>
      <vt:lpstr>A no-win situation</vt:lpstr>
      <vt:lpstr>3 Visions of CSR</vt:lpstr>
      <vt:lpstr>CSR and sustainability</vt:lpstr>
      <vt:lpstr>Shareholders and other stakeholders</vt:lpstr>
      <vt:lpstr>3 visions of CSR</vt:lpstr>
      <vt:lpstr>The agency problem</vt:lpstr>
      <vt:lpstr>Agency costs</vt:lpstr>
      <vt:lpstr>Managerial incentives</vt:lpstr>
      <vt:lpstr>Corporate governance</vt:lpstr>
      <vt:lpstr>Stakeholders w.r.t. corporate governance – governments?</vt:lpstr>
      <vt:lpstr>Sarbanes-Oxley Act (2002)</vt:lpstr>
      <vt:lpstr>Ethics</vt:lpstr>
      <vt:lpstr>Principle 1</vt:lpstr>
      <vt:lpstr>Principle II</vt:lpstr>
      <vt:lpstr>Dilemma</vt:lpstr>
      <vt:lpstr>So, what is the answer?</vt:lpstr>
      <vt:lpstr>Financial markets</vt:lpstr>
      <vt:lpstr>Info about financial markets</vt:lpstr>
      <vt:lpstr>End-of-chapter</vt:lpstr>
    </vt:vector>
  </TitlesOfParts>
  <Company>NAU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 to corporate finance</dc:title>
  <dc:creator>cba</dc:creator>
  <cp:lastModifiedBy>Microsoft Office User</cp:lastModifiedBy>
  <cp:revision>99</cp:revision>
  <dcterms:created xsi:type="dcterms:W3CDTF">2007-05-01T21:19:31Z</dcterms:created>
  <dcterms:modified xsi:type="dcterms:W3CDTF">2022-01-19T01:32:14Z</dcterms:modified>
</cp:coreProperties>
</file>